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3" r:id="rId2"/>
    <p:sldId id="289" r:id="rId3"/>
    <p:sldId id="296" r:id="rId4"/>
    <p:sldId id="290" r:id="rId5"/>
    <p:sldId id="297" r:id="rId6"/>
    <p:sldId id="298" r:id="rId7"/>
    <p:sldId id="300" r:id="rId8"/>
    <p:sldId id="301" r:id="rId9"/>
    <p:sldId id="302" r:id="rId10"/>
    <p:sldId id="291"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292" r:id="rId24"/>
    <p:sldId id="315" r:id="rId25"/>
    <p:sldId id="316" r:id="rId26"/>
    <p:sldId id="317" r:id="rId27"/>
    <p:sldId id="293" r:id="rId28"/>
    <p:sldId id="318" r:id="rId29"/>
    <p:sldId id="294" r:id="rId30"/>
    <p:sldId id="295" r:id="rId31"/>
    <p:sldId id="322" r:id="rId32"/>
    <p:sldId id="324" r:id="rId33"/>
    <p:sldId id="326" r:id="rId34"/>
    <p:sldId id="328" r:id="rId35"/>
    <p:sldId id="320" r:id="rId36"/>
    <p:sldId id="329" r:id="rId37"/>
    <p:sldId id="331" r:id="rId38"/>
    <p:sldId id="335" r:id="rId39"/>
    <p:sldId id="336" r:id="rId40"/>
    <p:sldId id="321" r:id="rId41"/>
    <p:sldId id="319"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618"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CA69A-0E9A-4608-80DE-6701461339AF}" type="datetimeFigureOut">
              <a:rPr lang="es-MX" smtClean="0"/>
              <a:pPr/>
              <a:t>31/05/2012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25525-DBFE-4789-9A08-EAFAD7A4B967}"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EF25525-DBFE-4789-9A08-EAFAD7A4B967}" type="slidenum">
              <a:rPr lang="es-MX" smtClean="0"/>
              <a:pPr/>
              <a:t>11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AB5679-6924-4CEE-A8B5-3721B9BC76FD}" type="datetimeFigureOut">
              <a:rPr lang="es-MX" smtClean="0"/>
              <a:pPr/>
              <a:t>31/05/2012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4CA17A-EC22-47B6-9454-C62980BBF419}"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B5679-6924-4CEE-A8B5-3721B9BC76FD}" type="datetimeFigureOut">
              <a:rPr lang="es-MX" smtClean="0"/>
              <a:pPr/>
              <a:t>31/05/2012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CA17A-EC22-47B6-9454-C62980BBF419}"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gaceta.diputados.gob.mx/Gaceta/61/2010/mar/20100311-I.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gaceta.diputados.gob.mx/Gaceta/61/2010/abr/20100422-I.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aceta.diputados.gob.mx/Gaceta/61/2010/abr/20100406-IV.html" TargetMode="External"/><Relationship Id="rId2" Type="http://schemas.openxmlformats.org/officeDocument/2006/relationships/hyperlink" Target="http://gaceta.diputados.gob.mx/Gaceta/61/2010/mar/20100304-II.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gaceta.diputados.gob.mx/Gaceta/61/2010/abr/20100420-X.html" TargetMode="External"/><Relationship Id="rId2" Type="http://schemas.openxmlformats.org/officeDocument/2006/relationships/hyperlink" Target="http://gaceta.diputados.gob.mx/Gaceta/61/2010/abr/20100407-II.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gaceta.diputados.gob.mx/Gaceta/61/2010/abr/20100428-III.html" TargetMode="External"/><Relationship Id="rId2" Type="http://schemas.openxmlformats.org/officeDocument/2006/relationships/hyperlink" Target="http://gaceta.diputados.gob.mx/Gaceta/61/2010/abr/20100427-V.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gaceta.diputados.gob.mx/Gaceta/61/2010/abr/20100428-IV.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gaceta.diputados.gob.mx/Gaceta/61/2010/abr/20100429-A-I.html" TargetMode="External"/><Relationship Id="rId2" Type="http://schemas.openxmlformats.org/officeDocument/2006/relationships/hyperlink" Target="http://gaceta.diputados.gob.mx/Gaceta/61/2010/abr/20100429-A-III.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gaceta.diputados.gob.mx/Gaceta/61/2010/may/20100514.html" TargetMode="External"/><Relationship Id="rId2" Type="http://schemas.openxmlformats.org/officeDocument/2006/relationships/hyperlink" Target="http://gaceta.diputados.gob.mx/Gaceta/61/2010/may/20100511.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gaceta.diputados.gob.mx/Gaceta/61/2010/ago/20100827.html" TargetMode="External"/><Relationship Id="rId2" Type="http://schemas.openxmlformats.org/officeDocument/2006/relationships/hyperlink" Target="http://gaceta.diputados.gob.mx/Gaceta/61/2010/may/20100528.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gaceta.diputados.gob.mx/Gaceta/61/2010/mar/20100324-II.html" TargetMode="External"/><Relationship Id="rId2" Type="http://schemas.openxmlformats.org/officeDocument/2006/relationships/hyperlink" Target="http://gaceta.diputados.gob.mx/Gaceta/61/2010/feb/20100216-V.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gaceta.diputados.gob.mx/Gaceta/61/2010/abr/20100407-III.html" TargetMode="External"/><Relationship Id="rId2" Type="http://schemas.openxmlformats.org/officeDocument/2006/relationships/hyperlink" Target="http://gaceta.diputados.gob.mx/Gaceta/61/2010/mar/20100324-II.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gaceta.diputados.gob.mx/Gaceta/61/2010/abr/20100421-III.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gaceta.diputados.gob.mx/Gaceta/61/2010/abr/20100428-VI.html" TargetMode="External"/><Relationship Id="rId2" Type="http://schemas.openxmlformats.org/officeDocument/2006/relationships/hyperlink" Target="http://gaceta.diputados.gob.mx/Gaceta/61/2010/abr/20100421-III.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package" Target="../embeddings/Documento_de_Microsoft_Office_Word7.doc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o_de_Microsoft_Office_Word8.doc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package" Target="../embeddings/Documento_de_Microsoft_Office_Word9.doc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Documento_de_Microsoft_Office_Word3.docx"/></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o_de_Microsoft_Office_Word4.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package" Target="../embeddings/Documento_de_Microsoft_Office_Word5.doc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package" Target="../embeddings/Documento_de_Microsoft_Office_Word6.doc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INFORME  SEMESTRAL DE ACTIVIDADES</a:t>
            </a:r>
            <a:endParaRPr lang="es-MX" dirty="0"/>
          </a:p>
        </p:txBody>
      </p:sp>
      <p:sp>
        <p:nvSpPr>
          <p:cNvPr id="12" name="11 Rectángulo"/>
          <p:cNvSpPr/>
          <p:nvPr/>
        </p:nvSpPr>
        <p:spPr>
          <a:xfrm>
            <a:off x="0" y="5500702"/>
            <a:ext cx="9144000" cy="44857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MARZO-AGOSTO DE 2010</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DOCUMENTOS LEGISLATIVOS TURNADOS</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7" name="6 CuadroTexto"/>
          <p:cNvSpPr txBox="1"/>
          <p:nvPr/>
        </p:nvSpPr>
        <p:spPr>
          <a:xfrm>
            <a:off x="971600" y="44625"/>
            <a:ext cx="7632848" cy="276999"/>
          </a:xfrm>
          <a:prstGeom prst="rect">
            <a:avLst/>
          </a:prstGeom>
          <a:noFill/>
        </p:spPr>
        <p:txBody>
          <a:bodyPr wrap="square" rtlCol="0">
            <a:spAutoFit/>
          </a:bodyPr>
          <a:lstStyle/>
          <a:p>
            <a:pPr algn="ctr"/>
            <a:r>
              <a:rPr lang="es-MX" sz="1200" dirty="0" smtClean="0"/>
              <a:t>MINUTAS</a:t>
            </a:r>
            <a:endParaRPr lang="es-MX" sz="1200" dirty="0"/>
          </a:p>
        </p:txBody>
      </p:sp>
      <p:graphicFrame>
        <p:nvGraphicFramePr>
          <p:cNvPr id="15" name="14 Tabla"/>
          <p:cNvGraphicFramePr>
            <a:graphicFrameLocks noGrp="1"/>
          </p:cNvGraphicFramePr>
          <p:nvPr/>
        </p:nvGraphicFramePr>
        <p:xfrm>
          <a:off x="179512" y="432377"/>
          <a:ext cx="8784976" cy="5660919"/>
        </p:xfrm>
        <a:graphic>
          <a:graphicData uri="http://schemas.openxmlformats.org/drawingml/2006/table">
            <a:tbl>
              <a:tblPr/>
              <a:tblGrid>
                <a:gridCol w="1927783"/>
                <a:gridCol w="983295"/>
                <a:gridCol w="1588799"/>
                <a:gridCol w="3283303"/>
                <a:gridCol w="539428"/>
                <a:gridCol w="462368"/>
              </a:tblGrid>
              <a:tr h="150534">
                <a:tc>
                  <a:txBody>
                    <a:bodyPr/>
                    <a:lstStyle/>
                    <a:p>
                      <a:pPr algn="just">
                        <a:lnSpc>
                          <a:spcPct val="100000"/>
                        </a:lnSpc>
                        <a:spcAft>
                          <a:spcPts val="0"/>
                        </a:spcAft>
                      </a:pPr>
                      <a:r>
                        <a:rPr lang="es-MX" sz="750" cap="small" dirty="0">
                          <a:solidFill>
                            <a:srgbClr val="000000"/>
                          </a:solidFill>
                          <a:latin typeface="Calibri"/>
                          <a:ea typeface="Calibri"/>
                          <a:cs typeface="Calibri"/>
                        </a:rPr>
                        <a:t>MINUTA</a:t>
                      </a:r>
                      <a:endParaRPr lang="es-MX" sz="750" dirty="0">
                        <a:solidFill>
                          <a:srgbClr val="000000"/>
                        </a:solidFill>
                        <a:latin typeface="Calibri"/>
                        <a:ea typeface="Calibri"/>
                        <a:cs typeface="Times New Roman"/>
                      </a:endParaRPr>
                    </a:p>
                  </a:txBody>
                  <a:tcPr marL="30291" marR="30291"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00000"/>
                        </a:lnSpc>
                        <a:spcAft>
                          <a:spcPts val="0"/>
                        </a:spcAft>
                      </a:pPr>
                      <a:r>
                        <a:rPr lang="es-MX" sz="750" cap="small">
                          <a:solidFill>
                            <a:srgbClr val="000000"/>
                          </a:solidFill>
                          <a:latin typeface="Calibri"/>
                          <a:ea typeface="Calibri"/>
                          <a:cs typeface="Calibri"/>
                        </a:rPr>
                        <a:t>turno a comisión</a:t>
                      </a:r>
                      <a:endParaRPr lang="es-MX" sz="750">
                        <a:solidFill>
                          <a:srgbClr val="000000"/>
                        </a:solidFill>
                        <a:latin typeface="Calibri"/>
                        <a:ea typeface="Calibri"/>
                        <a:cs typeface="Times New Roman"/>
                      </a:endParaRPr>
                    </a:p>
                  </a:txBody>
                  <a:tcPr marL="30291" marR="30291"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00000"/>
                        </a:lnSpc>
                        <a:spcAft>
                          <a:spcPts val="0"/>
                        </a:spcAft>
                      </a:pPr>
                      <a:r>
                        <a:rPr lang="es-MX" sz="750" cap="small">
                          <a:solidFill>
                            <a:srgbClr val="000000"/>
                          </a:solidFill>
                          <a:latin typeface="Calibri"/>
                          <a:ea typeface="Calibri"/>
                          <a:cs typeface="Calibri"/>
                        </a:rPr>
                        <a:t>sinopsis</a:t>
                      </a:r>
                      <a:endParaRPr lang="es-MX" sz="750">
                        <a:solidFill>
                          <a:srgbClr val="000000"/>
                        </a:solidFill>
                        <a:latin typeface="Calibri"/>
                        <a:ea typeface="Calibri"/>
                        <a:cs typeface="Times New Roman"/>
                      </a:endParaRPr>
                    </a:p>
                  </a:txBody>
                  <a:tcPr marL="30291" marR="30291"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00000"/>
                        </a:lnSpc>
                        <a:spcAft>
                          <a:spcPts val="0"/>
                        </a:spcAft>
                      </a:pPr>
                      <a:r>
                        <a:rPr lang="es-MX" sz="750" cap="small">
                          <a:solidFill>
                            <a:srgbClr val="000000"/>
                          </a:solidFill>
                          <a:latin typeface="Calibri"/>
                          <a:ea typeface="Calibri"/>
                          <a:cs typeface="Calibri"/>
                        </a:rPr>
                        <a:t>proceso legislativo</a:t>
                      </a:r>
                      <a:endParaRPr lang="es-MX" sz="750">
                        <a:solidFill>
                          <a:srgbClr val="000000"/>
                        </a:solidFill>
                        <a:latin typeface="Calibri"/>
                        <a:ea typeface="Calibri"/>
                        <a:cs typeface="Times New Roman"/>
                      </a:endParaRPr>
                    </a:p>
                  </a:txBody>
                  <a:tcPr marL="30291" marR="30291"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00000"/>
                        </a:lnSpc>
                        <a:spcAft>
                          <a:spcPts val="0"/>
                        </a:spcAft>
                      </a:pPr>
                      <a:r>
                        <a:rPr lang="es-MX" sz="750" cap="small">
                          <a:solidFill>
                            <a:srgbClr val="000000"/>
                          </a:solidFill>
                          <a:latin typeface="Calibri"/>
                          <a:ea typeface="Calibri"/>
                          <a:cs typeface="Calibri"/>
                        </a:rPr>
                        <a:t>valoración</a:t>
                      </a:r>
                      <a:endParaRPr lang="es-MX" sz="750">
                        <a:solidFill>
                          <a:srgbClr val="000000"/>
                        </a:solidFill>
                        <a:latin typeface="Calibri"/>
                        <a:ea typeface="Calibri"/>
                        <a:cs typeface="Times New Roman"/>
                      </a:endParaRPr>
                    </a:p>
                  </a:txBody>
                  <a:tcPr marL="30291" marR="30291"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00000"/>
                        </a:lnSpc>
                        <a:spcAft>
                          <a:spcPts val="0"/>
                        </a:spcAft>
                      </a:pPr>
                      <a:r>
                        <a:rPr lang="es-MX" sz="750" cap="small">
                          <a:solidFill>
                            <a:srgbClr val="000000"/>
                          </a:solidFill>
                          <a:latin typeface="Calibri"/>
                          <a:ea typeface="Calibri"/>
                          <a:cs typeface="Calibri"/>
                        </a:rPr>
                        <a:t>estatus</a:t>
                      </a:r>
                      <a:endParaRPr lang="es-MX" sz="750">
                        <a:solidFill>
                          <a:srgbClr val="000000"/>
                        </a:solidFill>
                        <a:latin typeface="Calibri"/>
                        <a:ea typeface="Calibri"/>
                        <a:cs typeface="Times New Roman"/>
                      </a:endParaRPr>
                    </a:p>
                  </a:txBody>
                  <a:tcPr marL="30291" marR="30291"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721674">
                <a:tc>
                  <a:txBody>
                    <a:bodyPr/>
                    <a:lstStyle/>
                    <a:p>
                      <a:pPr algn="just">
                        <a:lnSpc>
                          <a:spcPct val="100000"/>
                        </a:lnSpc>
                        <a:spcAft>
                          <a:spcPts val="0"/>
                        </a:spcAft>
                      </a:pPr>
                      <a:r>
                        <a:rPr lang="es-MX" sz="750" b="1" i="0" dirty="0">
                          <a:solidFill>
                            <a:srgbClr val="000000"/>
                          </a:solidFill>
                          <a:latin typeface="Calibri"/>
                          <a:ea typeface="Calibri"/>
                          <a:cs typeface="Arial"/>
                        </a:rPr>
                        <a:t> Proyecto de decreto por el que se reforma la Ley de Asistencia Social.</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Proponente: </a:t>
                      </a:r>
                      <a:r>
                        <a:rPr lang="es-MX" sz="750" b="0" i="0" dirty="0">
                          <a:solidFill>
                            <a:srgbClr val="000000"/>
                          </a:solidFill>
                          <a:latin typeface="Calibri"/>
                          <a:ea typeface="Calibri"/>
                          <a:cs typeface="Arial"/>
                        </a:rPr>
                        <a:t>Minutas (Senadores)</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Fecha de presentación:</a:t>
                      </a:r>
                      <a:r>
                        <a:rPr lang="es-MX" sz="750" b="0" i="0" dirty="0">
                          <a:solidFill>
                            <a:srgbClr val="000000"/>
                          </a:solidFill>
                          <a:latin typeface="Calibri"/>
                          <a:ea typeface="Calibri"/>
                          <a:cs typeface="Arial"/>
                        </a:rPr>
                        <a:t> 11-MAR-10</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Cámara de Origen:</a:t>
                      </a:r>
                      <a:r>
                        <a:rPr lang="es-MX" sz="750" b="0" i="0" dirty="0">
                          <a:solidFill>
                            <a:srgbClr val="000000"/>
                          </a:solidFill>
                          <a:latin typeface="Calibri"/>
                          <a:ea typeface="Calibri"/>
                          <a:cs typeface="Arial"/>
                        </a:rPr>
                        <a:t> Cámara de Senadores</a:t>
                      </a:r>
                      <a:endParaRPr lang="es-MX" sz="750" dirty="0">
                        <a:solidFill>
                          <a:srgbClr val="000000"/>
                        </a:solidFill>
                        <a:latin typeface="Calibri"/>
                        <a:ea typeface="Calibri"/>
                        <a:cs typeface="Times New Roman"/>
                      </a:endParaRPr>
                    </a:p>
                  </a:txBody>
                  <a:tcPr marL="30291" marR="30291"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00000"/>
                        </a:lnSpc>
                        <a:spcAft>
                          <a:spcPts val="0"/>
                        </a:spcAft>
                      </a:pPr>
                      <a:r>
                        <a:rPr lang="es-MX" sz="750" dirty="0">
                          <a:solidFill>
                            <a:srgbClr val="000000"/>
                          </a:solidFill>
                          <a:latin typeface="Calibri"/>
                          <a:ea typeface="Calibri"/>
                          <a:cs typeface="Calibri"/>
                        </a:rPr>
                        <a:t>Única  </a:t>
                      </a:r>
                      <a:r>
                        <a:rPr lang="es-MX" sz="750" b="1" dirty="0">
                          <a:solidFill>
                            <a:srgbClr val="000000"/>
                          </a:solidFill>
                          <a:latin typeface="Calibri"/>
                          <a:ea typeface="Calibri"/>
                          <a:cs typeface="Calibri"/>
                        </a:rPr>
                        <a:t>- Atención a Grupos Vulnerables</a:t>
                      </a:r>
                      <a:r>
                        <a:rPr lang="es-MX" sz="750" dirty="0">
                          <a:solidFill>
                            <a:srgbClr val="000000"/>
                          </a:solidFill>
                          <a:latin typeface="Calibri"/>
                          <a:ea typeface="Calibri"/>
                          <a:cs typeface="Calibri"/>
                        </a:rPr>
                        <a:t/>
                      </a:r>
                      <a:br>
                        <a:rPr lang="es-MX" sz="750" dirty="0">
                          <a:solidFill>
                            <a:srgbClr val="000000"/>
                          </a:solidFill>
                          <a:latin typeface="Calibri"/>
                          <a:ea typeface="Calibri"/>
                          <a:cs typeface="Calibri"/>
                        </a:rPr>
                      </a:br>
                      <a:r>
                        <a:rPr lang="es-MX" sz="750" dirty="0">
                          <a:solidFill>
                            <a:srgbClr val="000000"/>
                          </a:solidFill>
                          <a:latin typeface="Calibri"/>
                          <a:ea typeface="Calibri"/>
                          <a:cs typeface="Calibri"/>
                        </a:rPr>
                        <a:t>Publicación en Gaceta:</a:t>
                      </a:r>
                      <a:r>
                        <a:rPr lang="es-MX" sz="750" b="1" u="sng" strike="noStrike" dirty="0">
                          <a:solidFill>
                            <a:srgbClr val="000000"/>
                          </a:solidFill>
                          <a:latin typeface="Calibri"/>
                          <a:ea typeface="Calibri"/>
                          <a:cs typeface="Calibri"/>
                          <a:hlinkClick r:id="rId3"/>
                        </a:rPr>
                        <a:t> 11-MAR-10</a:t>
                      </a:r>
                      <a:endParaRPr lang="es-MX" sz="750" dirty="0">
                        <a:solidFill>
                          <a:srgbClr val="000000"/>
                        </a:solidFill>
                        <a:latin typeface="Calibri"/>
                        <a:ea typeface="Calibri"/>
                        <a:cs typeface="Times New Roman"/>
                      </a:endParaRPr>
                    </a:p>
                  </a:txBody>
                  <a:tcPr marL="30291" marR="30291"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00000"/>
                        </a:lnSpc>
                        <a:spcAft>
                          <a:spcPts val="0"/>
                        </a:spcAft>
                      </a:pPr>
                      <a:r>
                        <a:rPr lang="es-MX" sz="750" b="0" i="0" dirty="0">
                          <a:solidFill>
                            <a:srgbClr val="000000"/>
                          </a:solidFill>
                          <a:latin typeface="Calibri"/>
                          <a:ea typeface="Calibri"/>
                          <a:cs typeface="Arial"/>
                        </a:rPr>
                        <a:t>Integrar a los jóvenes como sujetos de derechos para que puedan acceder a los servicios básicos en materia de asistencia social. Indicar que se consideraran como niñas, niños, adolescentes y jóvenes a todas aquellas personas comprendidas en los rangos de edad establecidos en la Ley para la Protección de los Derechos de Niñas, Niños y Adolescentes; y en la Ley del Instituto Mexicano de la Juventud.</a:t>
                      </a:r>
                      <a:endParaRPr lang="es-MX" sz="750" dirty="0">
                        <a:solidFill>
                          <a:srgbClr val="000000"/>
                        </a:solidFill>
                        <a:latin typeface="Calibri"/>
                        <a:ea typeface="Calibri"/>
                        <a:cs typeface="Times New Roman"/>
                      </a:endParaRPr>
                    </a:p>
                  </a:txBody>
                  <a:tcPr marL="30291" marR="30291"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00000"/>
                        </a:lnSpc>
                        <a:spcAft>
                          <a:spcPts val="0"/>
                        </a:spcAft>
                      </a:pPr>
                      <a:r>
                        <a:rPr lang="es-MX" sz="750" dirty="0">
                          <a:solidFill>
                            <a:srgbClr val="000000"/>
                          </a:solidFill>
                          <a:latin typeface="Calibri"/>
                          <a:ea typeface="Times New Roman"/>
                          <a:cs typeface="Calibri"/>
                        </a:rPr>
                        <a:t>Estado Actual:</a:t>
                      </a:r>
                      <a:r>
                        <a:rPr lang="es-MX" sz="750" b="1" dirty="0">
                          <a:solidFill>
                            <a:srgbClr val="000000"/>
                          </a:solidFill>
                          <a:latin typeface="Calibri"/>
                          <a:ea typeface="Times New Roman"/>
                          <a:cs typeface="Calibri"/>
                        </a:rPr>
                        <a:t/>
                      </a:r>
                      <a:br>
                        <a:rPr lang="es-MX" sz="750" b="1" dirty="0">
                          <a:solidFill>
                            <a:srgbClr val="000000"/>
                          </a:solidFill>
                          <a:latin typeface="Calibri"/>
                          <a:ea typeface="Times New Roman"/>
                          <a:cs typeface="Calibri"/>
                        </a:rPr>
                      </a:br>
                      <a:r>
                        <a:rPr lang="es-MX" sz="750" b="1" dirty="0">
                          <a:solidFill>
                            <a:srgbClr val="000000"/>
                          </a:solidFill>
                          <a:latin typeface="Calibri"/>
                          <a:ea typeface="Times New Roman"/>
                          <a:cs typeface="Calibri"/>
                        </a:rPr>
                        <a:t>Pendiente</a:t>
                      </a:r>
                      <a:endParaRPr lang="es-MX" sz="750" dirty="0">
                        <a:solidFill>
                          <a:srgbClr val="000000"/>
                        </a:solidFill>
                        <a:latin typeface="Calibri"/>
                        <a:ea typeface="Calibri"/>
                        <a:cs typeface="Times New Roman"/>
                      </a:endParaRPr>
                    </a:p>
                    <a:p>
                      <a:pPr algn="just">
                        <a:lnSpc>
                          <a:spcPct val="100000"/>
                        </a:lnSpc>
                        <a:spcAft>
                          <a:spcPts val="0"/>
                        </a:spcAft>
                      </a:pPr>
                      <a:r>
                        <a:rPr lang="es-MX" sz="750" dirty="0" smtClean="0">
                          <a:solidFill>
                            <a:srgbClr val="000000"/>
                          </a:solidFill>
                          <a:latin typeface="Calibri"/>
                          <a:ea typeface="Times New Roman"/>
                          <a:cs typeface="Calibri"/>
                        </a:rPr>
                        <a:t>1</a:t>
                      </a:r>
                      <a:r>
                        <a:rPr lang="es-MX" sz="750" dirty="0">
                          <a:solidFill>
                            <a:srgbClr val="000000"/>
                          </a:solidFill>
                          <a:latin typeface="Calibri"/>
                          <a:ea typeface="Times New Roman"/>
                          <a:cs typeface="Calibri"/>
                        </a:rPr>
                        <a:t>. Iniciativa presentada en la Cámara de Senadores por el </a:t>
                      </a:r>
                      <a:r>
                        <a:rPr lang="es-MX" sz="750" dirty="0" err="1">
                          <a:solidFill>
                            <a:srgbClr val="000000"/>
                          </a:solidFill>
                          <a:latin typeface="Calibri"/>
                          <a:ea typeface="Times New Roman"/>
                          <a:cs typeface="Calibri"/>
                        </a:rPr>
                        <a:t>Sen</a:t>
                      </a:r>
                      <a:r>
                        <a:rPr lang="es-MX" sz="750" dirty="0">
                          <a:solidFill>
                            <a:srgbClr val="000000"/>
                          </a:solidFill>
                          <a:latin typeface="Calibri"/>
                          <a:ea typeface="Times New Roman"/>
                          <a:cs typeface="Calibri"/>
                        </a:rPr>
                        <a:t>. Manuel Velasco Coello (PVEM), a nombre propio y de los senadores de su Grupo Parlamentario, el 23 de septiembre de 2008. (LX Legislatura)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2. Dictamen de Primera Lectura presentado el 04 de marzo de 2010.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3. Modificación entregada por las comisiones de Juventud y Deporte y de Estudios Legislativos, Segunda, al artículo segundo transitorio el 04 de marzo de 2010.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4. Proyecto de decreto aprobado el 09 de marzo de 2010 por 69 votos en pro, 14 votos en contra y 2 abstenciones. Se turno a la Cámara de Diputados para los efectos del inciso a) del artículo 72 de la Constitución Política de los Estados Unidos Mexicanos.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5. Minuta recibida en la Cámara de Diputados en la sesión del 11 de marzo de 2010, se turno a la Comisión de Atención de Grupos Vulnerables.</a:t>
                      </a:r>
                      <a:endParaRPr lang="es-MX" sz="750" dirty="0">
                        <a:solidFill>
                          <a:srgbClr val="000000"/>
                        </a:solidFill>
                        <a:latin typeface="Calibri"/>
                        <a:ea typeface="Calibri"/>
                        <a:cs typeface="Times New Roman"/>
                      </a:endParaRPr>
                    </a:p>
                  </a:txBody>
                  <a:tcPr marL="30291" marR="30291"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00000"/>
                        </a:lnSpc>
                        <a:spcAft>
                          <a:spcPts val="0"/>
                        </a:spcAft>
                      </a:pPr>
                      <a:r>
                        <a:rPr lang="es-MX" sz="750" b="1" cap="small" dirty="0">
                          <a:solidFill>
                            <a:srgbClr val="000000"/>
                          </a:solidFill>
                          <a:latin typeface="Calibri"/>
                          <a:ea typeface="Calibri"/>
                          <a:cs typeface="Calibri"/>
                        </a:rPr>
                        <a:t>prioritario</a:t>
                      </a:r>
                      <a:endParaRPr lang="es-MX" sz="750" dirty="0">
                        <a:solidFill>
                          <a:srgbClr val="000000"/>
                        </a:solidFill>
                        <a:latin typeface="Calibri"/>
                        <a:ea typeface="Calibri"/>
                        <a:cs typeface="Times New Roman"/>
                      </a:endParaRPr>
                    </a:p>
                  </a:txBody>
                  <a:tcPr marL="30291" marR="30291"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00000"/>
                        </a:lnSpc>
                        <a:spcAft>
                          <a:spcPts val="0"/>
                        </a:spcAft>
                      </a:pPr>
                      <a:r>
                        <a:rPr lang="es-MX" sz="750" b="1" cap="small" dirty="0">
                          <a:solidFill>
                            <a:srgbClr val="000000"/>
                          </a:solidFill>
                          <a:latin typeface="Calibri"/>
                          <a:ea typeface="Calibri"/>
                          <a:cs typeface="Calibri"/>
                        </a:rPr>
                        <a:t>se encuentra en estudio para su dictamen</a:t>
                      </a:r>
                      <a:endParaRPr lang="es-MX" sz="750" dirty="0">
                        <a:solidFill>
                          <a:srgbClr val="000000"/>
                        </a:solidFill>
                        <a:latin typeface="Calibri"/>
                        <a:ea typeface="Calibri"/>
                        <a:cs typeface="Times New Roman"/>
                      </a:endParaRPr>
                    </a:p>
                  </a:txBody>
                  <a:tcPr marL="30291" marR="30291"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r h="1852785">
                <a:tc>
                  <a:txBody>
                    <a:bodyPr/>
                    <a:lstStyle/>
                    <a:p>
                      <a:pPr algn="just">
                        <a:lnSpc>
                          <a:spcPct val="100000"/>
                        </a:lnSpc>
                        <a:spcAft>
                          <a:spcPts val="0"/>
                        </a:spcAft>
                      </a:pPr>
                      <a:r>
                        <a:rPr lang="es-MX" sz="750" b="1" i="0" dirty="0" smtClean="0">
                          <a:solidFill>
                            <a:srgbClr val="000000"/>
                          </a:solidFill>
                          <a:latin typeface="Calibri"/>
                          <a:ea typeface="Calibri"/>
                          <a:cs typeface="Arial"/>
                        </a:rPr>
                        <a:t>Proyecto </a:t>
                      </a:r>
                      <a:r>
                        <a:rPr lang="es-MX" sz="750" b="1" i="0" dirty="0">
                          <a:solidFill>
                            <a:srgbClr val="000000"/>
                          </a:solidFill>
                          <a:latin typeface="Calibri"/>
                          <a:ea typeface="Calibri"/>
                          <a:cs typeface="Arial"/>
                        </a:rPr>
                        <a:t>de decreto que adiciona el artículo 21 de la Ley para la Protección de los Derechos de Niñas, Niños y Adolescentes.</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Proponente: </a:t>
                      </a:r>
                      <a:r>
                        <a:rPr lang="es-MX" sz="750" b="0" i="0" dirty="0">
                          <a:solidFill>
                            <a:srgbClr val="000000"/>
                          </a:solidFill>
                          <a:latin typeface="Calibri"/>
                          <a:ea typeface="Calibri"/>
                          <a:cs typeface="Arial"/>
                        </a:rPr>
                        <a:t>Minutas (Senadores)</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Fecha de presentación:</a:t>
                      </a:r>
                      <a:r>
                        <a:rPr lang="es-MX" sz="750" b="0" i="0" dirty="0">
                          <a:solidFill>
                            <a:srgbClr val="000000"/>
                          </a:solidFill>
                          <a:latin typeface="Calibri"/>
                          <a:ea typeface="Calibri"/>
                          <a:cs typeface="Arial"/>
                        </a:rPr>
                        <a:t> 22-APR-10</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Cámara de Origen:</a:t>
                      </a:r>
                      <a:r>
                        <a:rPr lang="es-MX" sz="750" b="0" i="0" dirty="0">
                          <a:solidFill>
                            <a:srgbClr val="000000"/>
                          </a:solidFill>
                          <a:latin typeface="Calibri"/>
                          <a:ea typeface="Calibri"/>
                          <a:cs typeface="Arial"/>
                        </a:rPr>
                        <a:t> Cámara de Diputados</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E6E6E6"/>
                    </a:solidFill>
                  </a:tcPr>
                </a:tc>
                <a:tc>
                  <a:txBody>
                    <a:bodyPr/>
                    <a:lstStyle/>
                    <a:p>
                      <a:pPr algn="just">
                        <a:lnSpc>
                          <a:spcPct val="100000"/>
                        </a:lnSpc>
                        <a:spcAft>
                          <a:spcPts val="0"/>
                        </a:spcAft>
                      </a:pPr>
                      <a:r>
                        <a:rPr lang="es-MX" sz="750">
                          <a:solidFill>
                            <a:srgbClr val="000000"/>
                          </a:solidFill>
                          <a:latin typeface="Calibri"/>
                          <a:ea typeface="Calibri"/>
                          <a:cs typeface="Calibri"/>
                        </a:rPr>
                        <a:t>Única  </a:t>
                      </a:r>
                      <a:r>
                        <a:rPr lang="es-MX" sz="750" b="1">
                          <a:solidFill>
                            <a:srgbClr val="000000"/>
                          </a:solidFill>
                          <a:latin typeface="Calibri"/>
                          <a:ea typeface="Calibri"/>
                          <a:cs typeface="Calibri"/>
                        </a:rPr>
                        <a:t>- Atención a Grupos Vulnerables</a:t>
                      </a:r>
                      <a:r>
                        <a:rPr lang="es-MX" sz="750">
                          <a:solidFill>
                            <a:srgbClr val="000000"/>
                          </a:solidFill>
                          <a:latin typeface="Calibri"/>
                          <a:ea typeface="Calibri"/>
                          <a:cs typeface="Calibri"/>
                        </a:rPr>
                        <a:t/>
                      </a:r>
                      <a:br>
                        <a:rPr lang="es-MX" sz="750">
                          <a:solidFill>
                            <a:srgbClr val="000000"/>
                          </a:solidFill>
                          <a:latin typeface="Calibri"/>
                          <a:ea typeface="Calibri"/>
                          <a:cs typeface="Calibri"/>
                        </a:rPr>
                      </a:br>
                      <a:r>
                        <a:rPr lang="es-MX" sz="750">
                          <a:solidFill>
                            <a:srgbClr val="000000"/>
                          </a:solidFill>
                          <a:latin typeface="Calibri"/>
                          <a:ea typeface="Calibri"/>
                          <a:cs typeface="Calibri"/>
                        </a:rPr>
                        <a:t>Publicación en Gaceta:</a:t>
                      </a:r>
                      <a:r>
                        <a:rPr lang="es-MX" sz="750" b="1" u="sng" strike="noStrike">
                          <a:solidFill>
                            <a:srgbClr val="000000"/>
                          </a:solidFill>
                          <a:latin typeface="Calibri"/>
                          <a:ea typeface="Calibri"/>
                          <a:cs typeface="Calibri"/>
                          <a:hlinkClick r:id="rId4"/>
                        </a:rPr>
                        <a:t> 22-APR-10</a:t>
                      </a:r>
                      <a:endParaRPr lang="es-MX" sz="750">
                        <a:solidFill>
                          <a:srgbClr val="000000"/>
                        </a:solidFill>
                        <a:latin typeface="Calibri"/>
                        <a:ea typeface="Calibri"/>
                        <a:cs typeface="Times New Roman"/>
                      </a:endParaRPr>
                    </a:p>
                  </a:txBody>
                  <a:tcPr marL="30291" marR="30291" marT="0" marB="0">
                    <a:lnL>
                      <a:noFill/>
                    </a:lnL>
                    <a:lnR>
                      <a:noFill/>
                    </a:lnR>
                    <a:lnT>
                      <a:noFill/>
                    </a:lnT>
                    <a:lnB>
                      <a:noFill/>
                    </a:lnB>
                    <a:solidFill>
                      <a:srgbClr val="E6E6E6"/>
                    </a:solidFill>
                  </a:tcPr>
                </a:tc>
                <a:tc>
                  <a:txBody>
                    <a:bodyPr/>
                    <a:lstStyle/>
                    <a:p>
                      <a:pPr algn="just">
                        <a:lnSpc>
                          <a:spcPct val="100000"/>
                        </a:lnSpc>
                        <a:spcAft>
                          <a:spcPts val="0"/>
                        </a:spcAft>
                      </a:pPr>
                      <a:r>
                        <a:rPr lang="es-MX" sz="750" b="0" i="0">
                          <a:solidFill>
                            <a:srgbClr val="000000"/>
                          </a:solidFill>
                          <a:latin typeface="Calibri"/>
                          <a:ea typeface="Calibri"/>
                          <a:cs typeface="Arial"/>
                        </a:rPr>
                        <a:t>Establecer que la Federación, los Estados, el Distrito Federal y los municipios en el ámbito de su respectiva competencia, establecerán programas de prevención, detección, denuncia y atención a la víctima y su familia, de las conductas referidas al descuido, la negligencia, el abandono, el abuso emocional, físico y sexual; la explotación, el uso de drogas y enervantes, el secuestro y la trata; asi como en caso de conflictos armados, desastres naturales, situaciones de refugio o desplazamiento, y acciones de reclutamiento para que participen en conflictos armados.</a:t>
                      </a:r>
                      <a:endParaRPr lang="es-MX" sz="750">
                        <a:solidFill>
                          <a:srgbClr val="000000"/>
                        </a:solidFill>
                        <a:latin typeface="Calibri"/>
                        <a:ea typeface="Calibri"/>
                        <a:cs typeface="Times New Roman"/>
                      </a:endParaRPr>
                    </a:p>
                  </a:txBody>
                  <a:tcPr marL="30291" marR="30291" marT="0" marB="0">
                    <a:lnL>
                      <a:noFill/>
                    </a:lnL>
                    <a:lnR>
                      <a:noFill/>
                    </a:lnR>
                    <a:lnT>
                      <a:noFill/>
                    </a:lnT>
                    <a:lnB>
                      <a:noFill/>
                    </a:lnB>
                    <a:solidFill>
                      <a:srgbClr val="E6E6E6"/>
                    </a:solidFill>
                  </a:tcPr>
                </a:tc>
                <a:tc>
                  <a:txBody>
                    <a:bodyPr/>
                    <a:lstStyle/>
                    <a:p>
                      <a:pPr algn="just">
                        <a:lnSpc>
                          <a:spcPct val="100000"/>
                        </a:lnSpc>
                        <a:spcAft>
                          <a:spcPts val="0"/>
                        </a:spcAft>
                      </a:pPr>
                      <a:r>
                        <a:rPr lang="es-MX" sz="750" dirty="0">
                          <a:solidFill>
                            <a:srgbClr val="000000"/>
                          </a:solidFill>
                          <a:latin typeface="Calibri"/>
                          <a:ea typeface="Times New Roman"/>
                          <a:cs typeface="Calibri"/>
                        </a:rPr>
                        <a:t>Estado Actual:</a:t>
                      </a:r>
                      <a:r>
                        <a:rPr lang="es-MX" sz="750" b="1" dirty="0">
                          <a:solidFill>
                            <a:srgbClr val="000000"/>
                          </a:solidFill>
                          <a:latin typeface="Calibri"/>
                          <a:ea typeface="Times New Roman"/>
                          <a:cs typeface="Calibri"/>
                        </a:rPr>
                        <a:t/>
                      </a:r>
                      <a:br>
                        <a:rPr lang="es-MX" sz="750" b="1" dirty="0">
                          <a:solidFill>
                            <a:srgbClr val="000000"/>
                          </a:solidFill>
                          <a:latin typeface="Calibri"/>
                          <a:ea typeface="Times New Roman"/>
                          <a:cs typeface="Calibri"/>
                        </a:rPr>
                      </a:br>
                      <a:r>
                        <a:rPr lang="es-MX" sz="750" b="1" dirty="0">
                          <a:solidFill>
                            <a:srgbClr val="000000"/>
                          </a:solidFill>
                          <a:latin typeface="Calibri"/>
                          <a:ea typeface="Times New Roman"/>
                          <a:cs typeface="Calibri"/>
                        </a:rPr>
                        <a:t>Pendiente</a:t>
                      </a:r>
                      <a:endParaRPr lang="es-MX" sz="750" dirty="0">
                        <a:solidFill>
                          <a:srgbClr val="000000"/>
                        </a:solidFill>
                        <a:latin typeface="Calibri"/>
                        <a:ea typeface="Calibri"/>
                        <a:cs typeface="Times New Roman"/>
                      </a:endParaRPr>
                    </a:p>
                    <a:p>
                      <a:pPr algn="just">
                        <a:lnSpc>
                          <a:spcPct val="100000"/>
                        </a:lnSpc>
                        <a:spcAft>
                          <a:spcPts val="0"/>
                        </a:spcAft>
                      </a:pPr>
                      <a:r>
                        <a:rPr lang="es-MX" sz="750" dirty="0" smtClean="0">
                          <a:solidFill>
                            <a:srgbClr val="000000"/>
                          </a:solidFill>
                          <a:latin typeface="Calibri"/>
                          <a:ea typeface="Times New Roman"/>
                          <a:cs typeface="Calibri"/>
                        </a:rPr>
                        <a:t>1</a:t>
                      </a:r>
                      <a:r>
                        <a:rPr lang="es-MX" sz="750" dirty="0">
                          <a:solidFill>
                            <a:srgbClr val="000000"/>
                          </a:solidFill>
                          <a:latin typeface="Calibri"/>
                          <a:ea typeface="Times New Roman"/>
                          <a:cs typeface="Calibri"/>
                        </a:rPr>
                        <a:t>. Iniciativa suscrita en la Cámara de Senadores por los </a:t>
                      </a:r>
                      <a:r>
                        <a:rPr lang="es-MX" sz="750" dirty="0" err="1">
                          <a:solidFill>
                            <a:srgbClr val="000000"/>
                          </a:solidFill>
                          <a:latin typeface="Calibri"/>
                          <a:ea typeface="Times New Roman"/>
                          <a:cs typeface="Calibri"/>
                        </a:rPr>
                        <a:t>Sens</a:t>
                      </a:r>
                      <a:r>
                        <a:rPr lang="es-MX" sz="750" dirty="0">
                          <a:solidFill>
                            <a:srgbClr val="000000"/>
                          </a:solidFill>
                          <a:latin typeface="Calibri"/>
                          <a:ea typeface="Times New Roman"/>
                          <a:cs typeface="Calibri"/>
                        </a:rPr>
                        <a:t>. María Elena Orantes López, Mario López Valdez, Adolfo Toledo Infanzón y Alfonso Elías Serrano (PRI), el 13 de octubre de 2009.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2. Dictamen de Primera Lectura presentado el 15 de abril de 2010.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3. Proyecto de decreto aprobado el 20 de abril de 2010 por 78 votos.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4. Se turno a la Cámara de Diputados para los efectos del inciso a) del artículo 72 de la Constitución Política de los Estados Unidos Mexicanos.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5. Minuta presentada en la sesión de la Cámara de Diputados el 22 de abril de 2010, se turno a la Comisión de Atención a Grupos Vulnerables.</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E6E6E6"/>
                    </a:solidFill>
                  </a:tcPr>
                </a:tc>
                <a:tc>
                  <a:txBody>
                    <a:bodyPr/>
                    <a:lstStyle/>
                    <a:p>
                      <a:pPr algn="just">
                        <a:lnSpc>
                          <a:spcPct val="100000"/>
                        </a:lnSpc>
                        <a:spcAft>
                          <a:spcPts val="0"/>
                        </a:spcAft>
                      </a:pPr>
                      <a:r>
                        <a:rPr lang="es-MX" sz="750" b="1" cap="small" dirty="0">
                          <a:solidFill>
                            <a:srgbClr val="000000"/>
                          </a:solidFill>
                          <a:latin typeface="Calibri"/>
                          <a:ea typeface="Calibri"/>
                          <a:cs typeface="Calibri"/>
                        </a:rPr>
                        <a:t>urgente</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E6E6E6"/>
                    </a:solidFill>
                  </a:tcPr>
                </a:tc>
                <a:tc>
                  <a:txBody>
                    <a:bodyPr/>
                    <a:lstStyle/>
                    <a:p>
                      <a:pPr algn="just">
                        <a:lnSpc>
                          <a:spcPct val="100000"/>
                        </a:lnSpc>
                        <a:spcAft>
                          <a:spcPts val="0"/>
                        </a:spcAft>
                      </a:pPr>
                      <a:r>
                        <a:rPr lang="es-MX" sz="750" b="1" cap="small" dirty="0">
                          <a:solidFill>
                            <a:srgbClr val="000000"/>
                          </a:solidFill>
                          <a:latin typeface="Calibri"/>
                          <a:ea typeface="Calibri"/>
                          <a:cs typeface="Calibri"/>
                        </a:rPr>
                        <a:t>Se han integrado grupos de trabajo para su estudio y valoración.</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E6E6E6"/>
                    </a:solidFill>
                  </a:tcPr>
                </a:tc>
              </a:tr>
              <a:tr h="1499921">
                <a:tc>
                  <a:txBody>
                    <a:bodyPr/>
                    <a:lstStyle/>
                    <a:p>
                      <a:pPr algn="just">
                        <a:lnSpc>
                          <a:spcPct val="100000"/>
                        </a:lnSpc>
                        <a:spcAft>
                          <a:spcPts val="0"/>
                        </a:spcAft>
                      </a:pPr>
                      <a:r>
                        <a:rPr lang="es-MX" sz="750" b="1" i="0" dirty="0" smtClean="0">
                          <a:solidFill>
                            <a:srgbClr val="000000"/>
                          </a:solidFill>
                          <a:latin typeface="Calibri"/>
                          <a:ea typeface="Calibri"/>
                          <a:cs typeface="Arial"/>
                        </a:rPr>
                        <a:t>Proyecto </a:t>
                      </a:r>
                      <a:r>
                        <a:rPr lang="es-MX" sz="750" b="1" i="0" dirty="0">
                          <a:solidFill>
                            <a:srgbClr val="000000"/>
                          </a:solidFill>
                          <a:latin typeface="Calibri"/>
                          <a:ea typeface="Calibri"/>
                          <a:cs typeface="Arial"/>
                        </a:rPr>
                        <a:t>de decreto que el que reforma y adiciona diversas disposiciones de la Ley para la Protección de los Derechos de Niñas, Niños y Adolescentes.</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Proponente: </a:t>
                      </a:r>
                      <a:r>
                        <a:rPr lang="es-MX" sz="750" b="0" i="0" dirty="0">
                          <a:solidFill>
                            <a:srgbClr val="000000"/>
                          </a:solidFill>
                          <a:latin typeface="Calibri"/>
                          <a:ea typeface="Calibri"/>
                          <a:cs typeface="Arial"/>
                        </a:rPr>
                        <a:t>Minutas (Senadores)</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Fecha de presentación:</a:t>
                      </a:r>
                      <a:r>
                        <a:rPr lang="es-MX" sz="750" b="0" i="0" dirty="0">
                          <a:solidFill>
                            <a:srgbClr val="000000"/>
                          </a:solidFill>
                          <a:latin typeface="Calibri"/>
                          <a:ea typeface="Calibri"/>
                          <a:cs typeface="Arial"/>
                        </a:rPr>
                        <a:t> 22-APR-10</a:t>
                      </a: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dirty="0">
                          <a:solidFill>
                            <a:srgbClr val="000000"/>
                          </a:solidFill>
                          <a:latin typeface="Calibri"/>
                          <a:ea typeface="Calibri"/>
                          <a:cs typeface="Calibri"/>
                        </a:rPr>
                        <a:t/>
                      </a:r>
                      <a:br>
                        <a:rPr lang="es-MX" sz="750" b="1" dirty="0">
                          <a:solidFill>
                            <a:srgbClr val="000000"/>
                          </a:solidFill>
                          <a:latin typeface="Calibri"/>
                          <a:ea typeface="Calibri"/>
                          <a:cs typeface="Calibri"/>
                        </a:rPr>
                      </a:br>
                      <a:r>
                        <a:rPr lang="es-MX" sz="750" b="1" i="0" dirty="0">
                          <a:solidFill>
                            <a:srgbClr val="000000"/>
                          </a:solidFill>
                          <a:latin typeface="Calibri"/>
                          <a:ea typeface="Calibri"/>
                          <a:cs typeface="Arial"/>
                        </a:rPr>
                        <a:t>Cámara de Origen:</a:t>
                      </a:r>
                      <a:r>
                        <a:rPr lang="es-MX" sz="750" b="0" i="0" dirty="0">
                          <a:solidFill>
                            <a:srgbClr val="000000"/>
                          </a:solidFill>
                          <a:latin typeface="Calibri"/>
                          <a:ea typeface="Calibri"/>
                          <a:cs typeface="Arial"/>
                        </a:rPr>
                        <a:t> Cámara de Diputados</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CCCCCC"/>
                    </a:solidFill>
                  </a:tcPr>
                </a:tc>
                <a:tc>
                  <a:txBody>
                    <a:bodyPr/>
                    <a:lstStyle/>
                    <a:p>
                      <a:pPr algn="just">
                        <a:lnSpc>
                          <a:spcPct val="100000"/>
                        </a:lnSpc>
                        <a:spcAft>
                          <a:spcPts val="0"/>
                        </a:spcAft>
                      </a:pPr>
                      <a:r>
                        <a:rPr lang="es-MX" sz="750">
                          <a:solidFill>
                            <a:srgbClr val="000000"/>
                          </a:solidFill>
                          <a:latin typeface="Calibri"/>
                          <a:ea typeface="Calibri"/>
                          <a:cs typeface="Calibri"/>
                        </a:rPr>
                        <a:t>Única  </a:t>
                      </a:r>
                      <a:r>
                        <a:rPr lang="es-MX" sz="750" b="1">
                          <a:solidFill>
                            <a:srgbClr val="000000"/>
                          </a:solidFill>
                          <a:latin typeface="Calibri"/>
                          <a:ea typeface="Calibri"/>
                          <a:cs typeface="Calibri"/>
                        </a:rPr>
                        <a:t>- Atención a Grupos Vulnerables</a:t>
                      </a:r>
                      <a:r>
                        <a:rPr lang="es-MX" sz="750">
                          <a:solidFill>
                            <a:srgbClr val="000000"/>
                          </a:solidFill>
                          <a:latin typeface="Calibri"/>
                          <a:ea typeface="Calibri"/>
                          <a:cs typeface="Calibri"/>
                        </a:rPr>
                        <a:t/>
                      </a:r>
                      <a:br>
                        <a:rPr lang="es-MX" sz="750">
                          <a:solidFill>
                            <a:srgbClr val="000000"/>
                          </a:solidFill>
                          <a:latin typeface="Calibri"/>
                          <a:ea typeface="Calibri"/>
                          <a:cs typeface="Calibri"/>
                        </a:rPr>
                      </a:br>
                      <a:r>
                        <a:rPr lang="es-MX" sz="750">
                          <a:solidFill>
                            <a:srgbClr val="000000"/>
                          </a:solidFill>
                          <a:latin typeface="Calibri"/>
                          <a:ea typeface="Calibri"/>
                          <a:cs typeface="Calibri"/>
                        </a:rPr>
                        <a:t>Publicación en Gaceta:</a:t>
                      </a:r>
                      <a:r>
                        <a:rPr lang="es-MX" sz="750" b="1" u="sng" strike="noStrike">
                          <a:solidFill>
                            <a:srgbClr val="000000"/>
                          </a:solidFill>
                          <a:latin typeface="Calibri"/>
                          <a:ea typeface="Calibri"/>
                          <a:cs typeface="Calibri"/>
                          <a:hlinkClick r:id="rId4"/>
                        </a:rPr>
                        <a:t> 22-APR-10</a:t>
                      </a:r>
                      <a:endParaRPr lang="es-MX" sz="750">
                        <a:solidFill>
                          <a:srgbClr val="000000"/>
                        </a:solidFill>
                        <a:latin typeface="Calibri"/>
                        <a:ea typeface="Calibri"/>
                        <a:cs typeface="Times New Roman"/>
                      </a:endParaRPr>
                    </a:p>
                  </a:txBody>
                  <a:tcPr marL="30291" marR="30291" marT="0" marB="0">
                    <a:lnL>
                      <a:noFill/>
                    </a:lnL>
                    <a:lnR>
                      <a:noFill/>
                    </a:lnR>
                    <a:lnT>
                      <a:noFill/>
                    </a:lnT>
                    <a:lnB>
                      <a:noFill/>
                    </a:lnB>
                    <a:solidFill>
                      <a:srgbClr val="CCCCCC"/>
                    </a:solidFill>
                  </a:tcPr>
                </a:tc>
                <a:tc>
                  <a:txBody>
                    <a:bodyPr/>
                    <a:lstStyle/>
                    <a:p>
                      <a:pPr algn="just">
                        <a:lnSpc>
                          <a:spcPct val="100000"/>
                        </a:lnSpc>
                        <a:spcAft>
                          <a:spcPts val="0"/>
                        </a:spcAft>
                      </a:pPr>
                      <a:r>
                        <a:rPr lang="es-MX" sz="750">
                          <a:solidFill>
                            <a:srgbClr val="000000"/>
                          </a:solidFill>
                          <a:latin typeface="Calibri"/>
                          <a:ea typeface="Calibri"/>
                          <a:cs typeface="Calibri"/>
                        </a:rPr>
                        <a:t>Establecer que en materia de educación, las leyes promoverán las medidas necesarias para que se fomente su educación financiera a partir de la cultura del ahorro, la inversión y el consumo responsable, con el fin de promover un adecuado ejercicio de sus finanzas para la procuración de medios económicos a favor de su desarrollo.</a:t>
                      </a:r>
                      <a:endParaRPr lang="es-MX" sz="750">
                        <a:solidFill>
                          <a:srgbClr val="000000"/>
                        </a:solidFill>
                        <a:latin typeface="Calibri"/>
                        <a:ea typeface="Calibri"/>
                        <a:cs typeface="Times New Roman"/>
                      </a:endParaRPr>
                    </a:p>
                  </a:txBody>
                  <a:tcPr marL="30291" marR="30291" marT="0" marB="0">
                    <a:lnL>
                      <a:noFill/>
                    </a:lnL>
                    <a:lnR>
                      <a:noFill/>
                    </a:lnR>
                    <a:lnT>
                      <a:noFill/>
                    </a:lnT>
                    <a:lnB>
                      <a:noFill/>
                    </a:lnB>
                    <a:solidFill>
                      <a:srgbClr val="CCCCCC"/>
                    </a:solidFill>
                  </a:tcPr>
                </a:tc>
                <a:tc>
                  <a:txBody>
                    <a:bodyPr/>
                    <a:lstStyle/>
                    <a:p>
                      <a:pPr algn="just">
                        <a:lnSpc>
                          <a:spcPct val="100000"/>
                        </a:lnSpc>
                        <a:spcAft>
                          <a:spcPts val="0"/>
                        </a:spcAft>
                      </a:pPr>
                      <a:r>
                        <a:rPr lang="es-MX" sz="750" dirty="0">
                          <a:solidFill>
                            <a:srgbClr val="000000"/>
                          </a:solidFill>
                          <a:latin typeface="Calibri"/>
                          <a:ea typeface="Times New Roman"/>
                          <a:cs typeface="Calibri"/>
                        </a:rPr>
                        <a:t>Estado Actual:</a:t>
                      </a:r>
                      <a:r>
                        <a:rPr lang="es-MX" sz="750" b="1" dirty="0">
                          <a:solidFill>
                            <a:srgbClr val="000000"/>
                          </a:solidFill>
                          <a:latin typeface="Calibri"/>
                          <a:ea typeface="Times New Roman"/>
                          <a:cs typeface="Calibri"/>
                        </a:rPr>
                        <a:t/>
                      </a:r>
                      <a:br>
                        <a:rPr lang="es-MX" sz="750" b="1" dirty="0">
                          <a:solidFill>
                            <a:srgbClr val="000000"/>
                          </a:solidFill>
                          <a:latin typeface="Calibri"/>
                          <a:ea typeface="Times New Roman"/>
                          <a:cs typeface="Calibri"/>
                        </a:rPr>
                      </a:br>
                      <a:r>
                        <a:rPr lang="es-MX" sz="750" b="1" dirty="0">
                          <a:solidFill>
                            <a:srgbClr val="000000"/>
                          </a:solidFill>
                          <a:latin typeface="Calibri"/>
                          <a:ea typeface="Times New Roman"/>
                          <a:cs typeface="Calibri"/>
                        </a:rPr>
                        <a:t>Pendiente</a:t>
                      </a:r>
                      <a:endParaRPr lang="es-MX" sz="750" dirty="0">
                        <a:solidFill>
                          <a:srgbClr val="000000"/>
                        </a:solidFill>
                        <a:latin typeface="Calibri"/>
                        <a:ea typeface="Calibri"/>
                        <a:cs typeface="Times New Roman"/>
                      </a:endParaRPr>
                    </a:p>
                    <a:p>
                      <a:pPr algn="just">
                        <a:lnSpc>
                          <a:spcPct val="100000"/>
                        </a:lnSpc>
                        <a:spcAft>
                          <a:spcPts val="0"/>
                        </a:spcAft>
                      </a:pPr>
                      <a:r>
                        <a:rPr lang="es-MX" sz="750" dirty="0">
                          <a:solidFill>
                            <a:srgbClr val="000000"/>
                          </a:solidFill>
                          <a:latin typeface="Calibri"/>
                          <a:ea typeface="Times New Roman"/>
                          <a:cs typeface="Calibri"/>
                        </a:rPr>
                        <a:t>1. Iniciativa presentada en la Cámara de Senadores por la </a:t>
                      </a:r>
                      <a:r>
                        <a:rPr lang="es-MX" sz="750" dirty="0" err="1">
                          <a:solidFill>
                            <a:srgbClr val="000000"/>
                          </a:solidFill>
                          <a:latin typeface="Calibri"/>
                          <a:ea typeface="Times New Roman"/>
                          <a:cs typeface="Calibri"/>
                        </a:rPr>
                        <a:t>Sen</a:t>
                      </a:r>
                      <a:r>
                        <a:rPr lang="es-MX" sz="750" dirty="0">
                          <a:solidFill>
                            <a:srgbClr val="000000"/>
                          </a:solidFill>
                          <a:latin typeface="Calibri"/>
                          <a:ea typeface="Times New Roman"/>
                          <a:cs typeface="Calibri"/>
                        </a:rPr>
                        <a:t>. Martha Leticia Sosa </a:t>
                      </a:r>
                      <a:r>
                        <a:rPr lang="es-MX" sz="750" dirty="0" err="1">
                          <a:solidFill>
                            <a:srgbClr val="000000"/>
                          </a:solidFill>
                          <a:latin typeface="Calibri"/>
                          <a:ea typeface="Times New Roman"/>
                          <a:cs typeface="Calibri"/>
                        </a:rPr>
                        <a:t>Govea</a:t>
                      </a:r>
                      <a:r>
                        <a:rPr lang="es-MX" sz="750" dirty="0">
                          <a:solidFill>
                            <a:srgbClr val="000000"/>
                          </a:solidFill>
                          <a:latin typeface="Calibri"/>
                          <a:ea typeface="Times New Roman"/>
                          <a:cs typeface="Calibri"/>
                        </a:rPr>
                        <a:t> (PAN) el 11 de diciembre de 2009.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2. Dictamen de Primera Lectura presentado el 15 de abril de 2010.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3. Proyecto de decreto aprobado el 20 de abril de 2010 por 86 votos. Se turno a la Cámara de Diputados para los efectos del inciso a) del artículo 72 de la Constitución Política de los Estados Unidos Mexicanos.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
                      </a:r>
                      <a:br>
                        <a:rPr lang="es-MX" sz="750" dirty="0">
                          <a:solidFill>
                            <a:srgbClr val="000000"/>
                          </a:solidFill>
                          <a:latin typeface="Calibri"/>
                          <a:ea typeface="Times New Roman"/>
                          <a:cs typeface="Calibri"/>
                        </a:rPr>
                      </a:br>
                      <a:r>
                        <a:rPr lang="es-MX" sz="750" dirty="0">
                          <a:solidFill>
                            <a:srgbClr val="000000"/>
                          </a:solidFill>
                          <a:latin typeface="Calibri"/>
                          <a:ea typeface="Times New Roman"/>
                          <a:cs typeface="Calibri"/>
                        </a:rPr>
                        <a:t>4. Minuta presentada en la sesión de la Cámara de Diputados el 22 de abril de 2010, se turno a la Comisión de Atención a Grupos Vulnerables.</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CCCCCC"/>
                    </a:solidFill>
                  </a:tcPr>
                </a:tc>
                <a:tc>
                  <a:txBody>
                    <a:bodyPr/>
                    <a:lstStyle/>
                    <a:p>
                      <a:pPr algn="just">
                        <a:lnSpc>
                          <a:spcPct val="100000"/>
                        </a:lnSpc>
                        <a:spcAft>
                          <a:spcPts val="0"/>
                        </a:spcAft>
                      </a:pPr>
                      <a:r>
                        <a:rPr lang="es-MX" sz="750" b="1" cap="small" dirty="0">
                          <a:solidFill>
                            <a:srgbClr val="000000"/>
                          </a:solidFill>
                          <a:latin typeface="Calibri"/>
                          <a:ea typeface="Calibri"/>
                          <a:cs typeface="Calibri"/>
                        </a:rPr>
                        <a:t>urgente</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CCCCCC"/>
                    </a:solidFill>
                  </a:tcPr>
                </a:tc>
                <a:tc>
                  <a:txBody>
                    <a:bodyPr/>
                    <a:lstStyle/>
                    <a:p>
                      <a:pPr algn="just">
                        <a:lnSpc>
                          <a:spcPct val="100000"/>
                        </a:lnSpc>
                        <a:spcAft>
                          <a:spcPts val="0"/>
                        </a:spcAft>
                      </a:pPr>
                      <a:r>
                        <a:rPr lang="es-MX" sz="750" b="1" cap="small" dirty="0">
                          <a:solidFill>
                            <a:srgbClr val="000000"/>
                          </a:solidFill>
                          <a:latin typeface="Calibri"/>
                          <a:ea typeface="Calibri"/>
                          <a:cs typeface="Calibri"/>
                        </a:rPr>
                        <a:t>Se han integrado grupos de trabajo para su estudio y valoración.</a:t>
                      </a:r>
                      <a:endParaRPr lang="es-MX" sz="750" dirty="0">
                        <a:solidFill>
                          <a:srgbClr val="000000"/>
                        </a:solidFill>
                        <a:latin typeface="Calibri"/>
                        <a:ea typeface="Calibri"/>
                        <a:cs typeface="Times New Roman"/>
                      </a:endParaRPr>
                    </a:p>
                  </a:txBody>
                  <a:tcPr marL="30291" marR="30291" marT="0" marB="0">
                    <a:lnL>
                      <a:noFill/>
                    </a:lnL>
                    <a:lnR>
                      <a:noFill/>
                    </a:lnR>
                    <a:lnT>
                      <a:noFill/>
                    </a:lnT>
                    <a:lnB>
                      <a:noFill/>
                    </a:lnB>
                    <a:solidFill>
                      <a:srgbClr val="CCCC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3" name="2 CuadroTexto"/>
          <p:cNvSpPr txBox="1"/>
          <p:nvPr/>
        </p:nvSpPr>
        <p:spPr>
          <a:xfrm>
            <a:off x="971600" y="44625"/>
            <a:ext cx="7632848" cy="276999"/>
          </a:xfrm>
          <a:prstGeom prst="rect">
            <a:avLst/>
          </a:prstGeom>
          <a:noFill/>
        </p:spPr>
        <p:txBody>
          <a:bodyPr wrap="square" rtlCol="0">
            <a:spAutoFit/>
          </a:bodyPr>
          <a:lstStyle/>
          <a:p>
            <a:pPr algn="ctr"/>
            <a:r>
              <a:rPr lang="es-MX" sz="1200" dirty="0" smtClean="0"/>
              <a:t>INICIATIVAS</a:t>
            </a:r>
          </a:p>
        </p:txBody>
      </p:sp>
      <p:graphicFrame>
        <p:nvGraphicFramePr>
          <p:cNvPr id="6" name="5 Tabla"/>
          <p:cNvGraphicFramePr>
            <a:graphicFrameLocks noGrp="1"/>
          </p:cNvGraphicFramePr>
          <p:nvPr/>
        </p:nvGraphicFramePr>
        <p:xfrm>
          <a:off x="611560" y="548680"/>
          <a:ext cx="8136904" cy="5188916"/>
        </p:xfrm>
        <a:graphic>
          <a:graphicData uri="http://schemas.openxmlformats.org/drawingml/2006/table">
            <a:tbl>
              <a:tblPr/>
              <a:tblGrid>
                <a:gridCol w="1213519"/>
                <a:gridCol w="1213519"/>
                <a:gridCol w="1520144"/>
                <a:gridCol w="739792"/>
                <a:gridCol w="1381432"/>
                <a:gridCol w="2068498"/>
              </a:tblGrid>
              <a:tr h="130231">
                <a:tc>
                  <a:txBody>
                    <a:bodyPr/>
                    <a:lstStyle/>
                    <a:p>
                      <a:pPr algn="just">
                        <a:lnSpc>
                          <a:spcPct val="115000"/>
                        </a:lnSpc>
                        <a:spcAft>
                          <a:spcPts val="0"/>
                        </a:spcAft>
                      </a:pPr>
                      <a:r>
                        <a:rPr lang="es-MX" sz="800" cap="small" dirty="0">
                          <a:solidFill>
                            <a:srgbClr val="000000"/>
                          </a:solidFill>
                          <a:latin typeface="Calibri"/>
                          <a:ea typeface="Calibri"/>
                          <a:cs typeface="Calibri"/>
                        </a:rPr>
                        <a:t>iniciativa</a:t>
                      </a:r>
                      <a:endParaRPr lang="es-MX" sz="800" dirty="0">
                        <a:solidFill>
                          <a:srgbClr val="000000"/>
                        </a:solidFill>
                        <a:latin typeface="Calibri"/>
                        <a:ea typeface="Calibri"/>
                        <a:cs typeface="Times New Roman"/>
                      </a:endParaRPr>
                    </a:p>
                  </a:txBody>
                  <a:tcPr marL="55410" marR="5541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turno a comisión</a:t>
                      </a:r>
                      <a:endParaRPr lang="es-MX" sz="800">
                        <a:solidFill>
                          <a:srgbClr val="000000"/>
                        </a:solidFill>
                        <a:latin typeface="Calibri"/>
                        <a:ea typeface="Calibri"/>
                        <a:cs typeface="Times New Roman"/>
                      </a:endParaRPr>
                    </a:p>
                  </a:txBody>
                  <a:tcPr marL="55410" marR="5541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sinopsis</a:t>
                      </a:r>
                      <a:endParaRPr lang="es-MX" sz="800">
                        <a:solidFill>
                          <a:srgbClr val="000000"/>
                        </a:solidFill>
                        <a:latin typeface="Calibri"/>
                        <a:ea typeface="Calibri"/>
                        <a:cs typeface="Times New Roman"/>
                      </a:endParaRPr>
                    </a:p>
                  </a:txBody>
                  <a:tcPr marL="55410" marR="5541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trámite</a:t>
                      </a:r>
                      <a:endParaRPr lang="es-MX" sz="800">
                        <a:solidFill>
                          <a:srgbClr val="000000"/>
                        </a:solidFill>
                        <a:latin typeface="Calibri"/>
                        <a:ea typeface="Calibri"/>
                        <a:cs typeface="Times New Roman"/>
                      </a:endParaRPr>
                    </a:p>
                  </a:txBody>
                  <a:tcPr marL="55410" marR="5541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valoración </a:t>
                      </a:r>
                      <a:endParaRPr lang="es-MX" sz="800">
                        <a:solidFill>
                          <a:srgbClr val="000000"/>
                        </a:solidFill>
                        <a:latin typeface="Calibri"/>
                        <a:ea typeface="Calibri"/>
                        <a:cs typeface="Times New Roman"/>
                      </a:endParaRPr>
                    </a:p>
                  </a:txBody>
                  <a:tcPr marL="55410" marR="5541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estatus</a:t>
                      </a:r>
                      <a:endParaRPr lang="es-MX" sz="800">
                        <a:solidFill>
                          <a:srgbClr val="000000"/>
                        </a:solidFill>
                        <a:latin typeface="Calibri"/>
                        <a:ea typeface="Calibri"/>
                        <a:cs typeface="Times New Roman"/>
                      </a:endParaRPr>
                    </a:p>
                  </a:txBody>
                  <a:tcPr marL="55410" marR="5541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964132">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reforma y adiciona diversas disposiciones de la Ley General de Turismo y de la Ley General de las Personas con Discapacidad.</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Joaquín González Carlos Manuel (PRI)</a:t>
                      </a:r>
                      <a:endParaRPr lang="es-MX" sz="800" dirty="0">
                        <a:solidFill>
                          <a:srgbClr val="000000"/>
                        </a:solidFill>
                        <a:latin typeface="Calibri"/>
                        <a:ea typeface="Calibri"/>
                        <a:cs typeface="Times New Roman"/>
                      </a:endParaRPr>
                    </a:p>
                  </a:txBody>
                  <a:tcPr marL="55410" marR="5541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Fecha de presentación:</a:t>
                      </a:r>
                      <a:r>
                        <a:rPr lang="es-MX" sz="800" b="1" i="0" dirty="0">
                          <a:solidFill>
                            <a:srgbClr val="000000"/>
                          </a:solidFill>
                          <a:latin typeface="Calibri"/>
                          <a:ea typeface="Calibri"/>
                          <a:cs typeface="Arial"/>
                        </a:rPr>
                        <a:t> 4-Marzo-2010</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Unidas  </a:t>
                      </a:r>
                      <a:r>
                        <a:rPr lang="es-MX" sz="800" b="1" dirty="0">
                          <a:solidFill>
                            <a:srgbClr val="000000"/>
                          </a:solidFill>
                          <a:latin typeface="Calibri"/>
                          <a:ea typeface="Calibri"/>
                          <a:cs typeface="Calibri"/>
                        </a:rPr>
                        <a:t>- Turismo</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1" dirty="0">
                          <a:solidFill>
                            <a:srgbClr val="000000"/>
                          </a:solidFill>
                          <a:latin typeface="Calibri"/>
                          <a:ea typeface="Calibri"/>
                          <a:cs typeface="Calibri"/>
                        </a:rPr>
                        <a:t>- Atención a Grupos Vulnerables</a:t>
                      </a:r>
                      <a:endParaRPr lang="es-MX" sz="800" dirty="0">
                        <a:solidFill>
                          <a:srgbClr val="000000"/>
                        </a:solidFill>
                        <a:latin typeface="Calibri"/>
                        <a:ea typeface="Calibri"/>
                        <a:cs typeface="Times New Roman"/>
                      </a:endParaRPr>
                    </a:p>
                  </a:txBody>
                  <a:tcPr marL="55410" marR="5541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Incluir la definición de “Turismo Accesible”, entendido como las actividades originadas durante el tiempo libre, orientado al turismo y la recreación, que posibilitan la plena integración desde la óptica funcional y psicológica de las personas con movilidad o comunicación reducidas, obteniendo durante éstas la satisfacción individual y social del visitante y una mejor calidad de vida.</a:t>
                      </a:r>
                      <a:endParaRPr lang="es-MX" sz="800" dirty="0">
                        <a:solidFill>
                          <a:srgbClr val="000000"/>
                        </a:solidFill>
                        <a:latin typeface="Calibri"/>
                        <a:ea typeface="Calibri"/>
                        <a:cs typeface="Times New Roman"/>
                      </a:endParaRPr>
                    </a:p>
                  </a:txBody>
                  <a:tcPr marL="55410" marR="5541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a:t>
                      </a:r>
                      <a:r>
                        <a:rPr lang="es-MX" sz="800" b="0" i="0" dirty="0">
                          <a:solidFill>
                            <a:srgbClr val="000000"/>
                          </a:solidFill>
                          <a:latin typeface="Calibri"/>
                          <a:ea typeface="Calibri"/>
                          <a:cs typeface="Arial"/>
                        </a:rPr>
                        <a:t>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4-Marzo-2010</a:t>
                      </a:r>
                      <a:endParaRPr lang="es-MX" sz="800" dirty="0">
                        <a:solidFill>
                          <a:srgbClr val="000000"/>
                        </a:solidFill>
                        <a:latin typeface="Calibri"/>
                        <a:ea typeface="Calibri"/>
                        <a:cs typeface="Times New Roman"/>
                      </a:endParaRPr>
                    </a:p>
                  </a:txBody>
                  <a:tcPr marL="55410" marR="5541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urgente</a:t>
                      </a:r>
                      <a:endParaRPr lang="es-MX" sz="800" dirty="0">
                        <a:solidFill>
                          <a:srgbClr val="000000"/>
                        </a:solidFill>
                        <a:latin typeface="Calibri"/>
                        <a:ea typeface="Calibri"/>
                        <a:cs typeface="Times New Roman"/>
                      </a:endParaRPr>
                    </a:p>
                  </a:txBody>
                  <a:tcPr marL="55410" marR="5541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han integrado grupos de trabajo para su estudio y valoración.</a:t>
                      </a:r>
                      <a:endParaRPr lang="es-MX" sz="800" dirty="0">
                        <a:solidFill>
                          <a:srgbClr val="000000"/>
                        </a:solidFill>
                        <a:latin typeface="Calibri"/>
                        <a:ea typeface="Calibri"/>
                        <a:cs typeface="Times New Roman"/>
                      </a:endParaRPr>
                    </a:p>
                  </a:txBody>
                  <a:tcPr marL="55410" marR="5541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r h="2946198">
                <a:tc>
                  <a:txBody>
                    <a:bodyPr/>
                    <a:lstStyle/>
                    <a:p>
                      <a:pPr algn="just">
                        <a:lnSpc>
                          <a:spcPct val="115000"/>
                        </a:lnSpc>
                        <a:spcAft>
                          <a:spcPts val="0"/>
                        </a:spcAft>
                      </a:pPr>
                      <a:r>
                        <a:rPr lang="es-MX" sz="800" b="1" i="0">
                          <a:solidFill>
                            <a:srgbClr val="000000"/>
                          </a:solidFill>
                          <a:latin typeface="Calibri"/>
                          <a:ea typeface="Calibri"/>
                          <a:cs typeface="Arial"/>
                        </a:rPr>
                        <a:t>Proyecto de decreto que reforma y adiciona diversas disposiciones de la Ley para la Protección de los Derechos de Niñas, Niños y Adolescentes.</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De la Torre Valdez Yolanda (PRI)</a:t>
                      </a:r>
                      <a:endParaRPr lang="es-MX" sz="800">
                        <a:solidFill>
                          <a:srgbClr val="000000"/>
                        </a:solidFill>
                        <a:latin typeface="Calibri"/>
                        <a:ea typeface="Calibri"/>
                        <a:cs typeface="Times New Roman"/>
                      </a:endParaRPr>
                    </a:p>
                  </a:txBody>
                  <a:tcPr marL="55410" marR="55410" marT="0" marB="0">
                    <a:lnL>
                      <a:noFill/>
                    </a:lnL>
                    <a:lnR>
                      <a:noFill/>
                    </a:lnR>
                    <a:lnT>
                      <a:noFill/>
                    </a:lnT>
                    <a:lnB>
                      <a:noFill/>
                    </a:lnB>
                    <a:solidFill>
                      <a:srgbClr val="E6E6E6"/>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6-Abril-2010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Unidas  </a:t>
                      </a:r>
                      <a:r>
                        <a:rPr lang="es-MX" sz="800" b="1">
                          <a:solidFill>
                            <a:srgbClr val="000000"/>
                          </a:solidFill>
                          <a:latin typeface="Calibri"/>
                          <a:ea typeface="Calibri"/>
                          <a:cs typeface="Calibri"/>
                        </a:rPr>
                        <a:t>- Atención a Grupos Vulnerables</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a:solidFill>
                            <a:srgbClr val="000000"/>
                          </a:solidFill>
                          <a:latin typeface="Calibri"/>
                          <a:ea typeface="Calibri"/>
                          <a:cs typeface="Calibri"/>
                        </a:rPr>
                        <a:t>- Justicia</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Con Opinión de  </a:t>
                      </a:r>
                      <a:r>
                        <a:rPr lang="es-MX" sz="800" b="1">
                          <a:solidFill>
                            <a:srgbClr val="000000"/>
                          </a:solidFill>
                          <a:latin typeface="Calibri"/>
                          <a:ea typeface="Calibri"/>
                          <a:cs typeface="Calibri"/>
                        </a:rPr>
                        <a:t>- Presupuesto y Cuenta Pública</a:t>
                      </a:r>
                      <a:endParaRPr lang="es-MX" sz="800">
                        <a:solidFill>
                          <a:srgbClr val="000000"/>
                        </a:solidFill>
                        <a:latin typeface="Calibri"/>
                        <a:ea typeface="Calibri"/>
                        <a:cs typeface="Times New Roman"/>
                      </a:endParaRPr>
                    </a:p>
                  </a:txBody>
                  <a:tcPr marL="55410" marR="55410" marT="0" marB="0">
                    <a:lnL>
                      <a:noFill/>
                    </a:lnL>
                    <a:lnR>
                      <a:noFill/>
                    </a:lnR>
                    <a:lnT>
                      <a:noFill/>
                    </a:lnT>
                    <a:lnB>
                      <a:noFill/>
                    </a:lnB>
                    <a:solidFill>
                      <a:srgbClr val="E6E6E6"/>
                    </a:solidFill>
                  </a:tcPr>
                </a:tc>
                <a:tc>
                  <a:txBody>
                    <a:bodyPr/>
                    <a:lstStyle/>
                    <a:p>
                      <a:pPr algn="just">
                        <a:lnSpc>
                          <a:spcPct val="115000"/>
                        </a:lnSpc>
                        <a:spcAft>
                          <a:spcPts val="0"/>
                        </a:spcAft>
                      </a:pPr>
                      <a:r>
                        <a:rPr lang="es-MX" sz="800" b="0" i="0">
                          <a:solidFill>
                            <a:srgbClr val="000000"/>
                          </a:solidFill>
                          <a:latin typeface="Calibri"/>
                          <a:ea typeface="Calibri"/>
                          <a:cs typeface="Arial"/>
                        </a:rPr>
                        <a:t>Responsabilizar al Estado de asegurar a niñas, niños y adolescentes, la tutela, observancia y el respeto de los derechos fundamentales reconocidos en los tratados internacionales suscritos por México y ratificados por el Senado de la República. Establecer como principios rectores de la protección los derechos de niñas, niños y adolescentes, la responsabilidad del Estado de asegurar que los padres, cumplan de manera íntegra, oportuna y constante con sus obligaciones legales y que los hijos de un mismo padre y los de una misma madre tienen, entre ellos, los mismos derechos, aunque sean de diversa madre o padre.</a:t>
                      </a:r>
                      <a:endParaRPr lang="es-MX" sz="800">
                        <a:solidFill>
                          <a:srgbClr val="000000"/>
                        </a:solidFill>
                        <a:latin typeface="Calibri"/>
                        <a:ea typeface="Calibri"/>
                        <a:cs typeface="Times New Roman"/>
                      </a:endParaRPr>
                    </a:p>
                  </a:txBody>
                  <a:tcPr marL="55410" marR="55410" marT="0" marB="0">
                    <a:lnL>
                      <a:noFill/>
                    </a:lnL>
                    <a:lnR>
                      <a:noFill/>
                    </a:lnR>
                    <a:lnT>
                      <a:noFill/>
                    </a:lnT>
                    <a:lnB>
                      <a:noFill/>
                    </a:lnB>
                    <a:solidFill>
                      <a:srgbClr val="E6E6E6"/>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a:t>
                      </a:r>
                      <a:r>
                        <a:rPr lang="es-MX" sz="800" b="0" i="0" dirty="0">
                          <a:solidFill>
                            <a:srgbClr val="000000"/>
                          </a:solidFill>
                          <a:latin typeface="Calibri"/>
                          <a:ea typeface="Calibri"/>
                          <a:cs typeface="Arial"/>
                        </a:rPr>
                        <a:t>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3"/>
                        </a:rPr>
                        <a:t> 6-Abril-2010</a:t>
                      </a:r>
                      <a:endParaRPr lang="es-MX" sz="800" dirty="0">
                        <a:solidFill>
                          <a:srgbClr val="000000"/>
                        </a:solidFill>
                        <a:latin typeface="Calibri"/>
                        <a:ea typeface="Calibri"/>
                        <a:cs typeface="Times New Roman"/>
                      </a:endParaRPr>
                    </a:p>
                  </a:txBody>
                  <a:tcPr marL="55410" marR="55410" marT="0" marB="0">
                    <a:lnL>
                      <a:noFill/>
                    </a:lnL>
                    <a:lnR>
                      <a:noFill/>
                    </a:lnR>
                    <a:lnT>
                      <a:noFill/>
                    </a:lnT>
                    <a:lnB>
                      <a:noFill/>
                    </a:lnB>
                    <a:solidFill>
                      <a:srgbClr val="E6E6E6"/>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urgente</a:t>
                      </a:r>
                      <a:endParaRPr lang="es-MX" sz="800" dirty="0">
                        <a:solidFill>
                          <a:srgbClr val="000000"/>
                        </a:solidFill>
                        <a:latin typeface="Calibri"/>
                        <a:ea typeface="Calibri"/>
                        <a:cs typeface="Times New Roman"/>
                      </a:endParaRPr>
                    </a:p>
                  </a:txBody>
                  <a:tcPr marL="55410" marR="55410" marT="0" marB="0">
                    <a:lnL>
                      <a:noFill/>
                    </a:lnL>
                    <a:lnR>
                      <a:noFill/>
                    </a:lnR>
                    <a:lnT>
                      <a:noFill/>
                    </a:lnT>
                    <a:lnB>
                      <a:noFill/>
                    </a:lnB>
                    <a:solidFill>
                      <a:srgbClr val="E6E6E6"/>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han integrado grupos de trabajo para su estudio y valoración.</a:t>
                      </a:r>
                      <a:endParaRPr lang="es-MX" sz="800" dirty="0">
                        <a:solidFill>
                          <a:srgbClr val="000000"/>
                        </a:solidFill>
                        <a:latin typeface="Calibri"/>
                        <a:ea typeface="Calibri"/>
                        <a:cs typeface="Times New Roman"/>
                      </a:endParaRPr>
                    </a:p>
                  </a:txBody>
                  <a:tcPr marL="55410" marR="55410" marT="0" marB="0">
                    <a:lnL>
                      <a:noFill/>
                    </a:lnL>
                    <a:lnR>
                      <a:noFill/>
                    </a:lnR>
                    <a:lnT>
                      <a:noFill/>
                    </a:lnT>
                    <a:lnB>
                      <a:noFill/>
                    </a:lnB>
                    <a:solidFill>
                      <a:srgbClr val="E6E6E6"/>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611559" y="1268760"/>
          <a:ext cx="7920881" cy="4248472"/>
        </p:xfrm>
        <a:graphic>
          <a:graphicData uri="http://schemas.openxmlformats.org/drawingml/2006/table">
            <a:tbl>
              <a:tblPr/>
              <a:tblGrid>
                <a:gridCol w="2050820"/>
                <a:gridCol w="2050820"/>
                <a:gridCol w="2569008"/>
                <a:gridCol w="1250233"/>
              </a:tblGrid>
              <a:tr h="2379144">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expide la Ley Federal para el Desarrollo y Protección a Madres Solas o Solteras.</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Alvarado Arroyo Fermín Gerardo (PRI)</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7-Abril-2010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Unidas  - Desarrollo Social</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Atención a Grupos Vulnerables</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Con Opinión de  - Presupuesto y Cuenta Pública</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Crear un ordenamiento que tenga por objeto la promoción de lineamientos y mecanismos institucionales que garanticen otorgar un apoyo económico mensual para alimentos a las madres solas o solteras, de escasos recursos, con el propósito de que puedan ofrecer a sus hijos una plena integración al desarrollo educativo, económico y social. Considerar como madres solas a las viudas, separadas, solteras o divorciadas, casadas o en concubinato, que acrediten la solicitud de disolución del vínculo jurídico o demanda de alimentos para ella y sus hijos; y quienes asuman la total responsabilidad de sus hijos y representen el único ingreso para el sustento de éstos.</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7-Abril-2010</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869328">
                <a:tc>
                  <a:txBody>
                    <a:bodyPr/>
                    <a:lstStyle/>
                    <a:p>
                      <a:pPr algn="just">
                        <a:lnSpc>
                          <a:spcPct val="115000"/>
                        </a:lnSpc>
                        <a:spcAft>
                          <a:spcPts val="0"/>
                        </a:spcAft>
                      </a:pPr>
                      <a:r>
                        <a:rPr lang="es-MX" sz="800" b="1" i="0">
                          <a:solidFill>
                            <a:srgbClr val="000000"/>
                          </a:solidFill>
                          <a:latin typeface="Calibri"/>
                          <a:ea typeface="Calibri"/>
                          <a:cs typeface="Arial"/>
                        </a:rPr>
                        <a:t>Proyecto de decreto que reforma y adiciona diversas disposiciones de la Ley para la Protección de los Derechos de Niñas, Niños y Adolescentes, de la Ley Federal de Armas de Fuego y Explosivos y de la Ley Federal de Protección al Consumidor.</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Saénz Vargas Caritina (PVEM)</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20-Abril-2010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Unidas  </a:t>
                      </a:r>
                      <a:r>
                        <a:rPr lang="es-MX" sz="800" b="1">
                          <a:solidFill>
                            <a:srgbClr val="000000"/>
                          </a:solidFill>
                          <a:latin typeface="Calibri"/>
                          <a:ea typeface="Calibri"/>
                          <a:cs typeface="Calibri"/>
                        </a:rPr>
                        <a:t>- Atención a Grupos Vulnerables</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a:solidFill>
                            <a:srgbClr val="000000"/>
                          </a:solidFill>
                          <a:latin typeface="Calibri"/>
                          <a:ea typeface="Calibri"/>
                          <a:cs typeface="Calibri"/>
                        </a:rPr>
                        <a:t>- Defensa Nacional</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a:solidFill>
                            <a:srgbClr val="000000"/>
                          </a:solidFill>
                          <a:latin typeface="Calibri"/>
                          <a:ea typeface="Calibri"/>
                          <a:cs typeface="Calibri"/>
                        </a:rPr>
                        <a:t>- Economía</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Prohibir en las escuelas y espacios públicos el uso de productos que puedan generar o estimular un comportamiento bélico, confundiendo las finalidades de juego o entretenimiento con una actitud que promueva la violencia y la delincuencia. Prohibir la venta, publicidad, comercialización y cualquier tipo de imitaciones o réplicas de armas con finalidades lúdicas y/o de entretenimiento.</a:t>
                      </a:r>
                      <a:endParaRPr lang="es-MX" sz="800" dirty="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a:t>
                      </a:r>
                      <a:r>
                        <a:rPr lang="es-MX" sz="800" b="0" i="0" dirty="0">
                          <a:solidFill>
                            <a:srgbClr val="000000"/>
                          </a:solidFill>
                          <a:latin typeface="Calibri"/>
                          <a:ea typeface="Calibri"/>
                          <a:cs typeface="Arial"/>
                        </a:rPr>
                        <a:t>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3"/>
                        </a:rPr>
                        <a:t> 20-Abril-2010</a:t>
                      </a:r>
                      <a:endParaRPr lang="es-MX" sz="800" dirty="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1" y="548680"/>
          <a:ext cx="7920877" cy="5112568"/>
        </p:xfrm>
        <a:graphic>
          <a:graphicData uri="http://schemas.openxmlformats.org/drawingml/2006/table">
            <a:tbl>
              <a:tblPr/>
              <a:tblGrid>
                <a:gridCol w="1181301"/>
                <a:gridCol w="1181301"/>
                <a:gridCol w="1479786"/>
                <a:gridCol w="720151"/>
                <a:gridCol w="1344756"/>
                <a:gridCol w="2013582"/>
              </a:tblGrid>
              <a:tr h="2405914">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reforma y adiciona diversas disposiciones de la Ley de los Derechos de las Personas Adultas Mayores, de la Ley General de Desarrollo Social y de la Ley General de las Personas con Discapacidad.</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López Rabadán Kenia (PAN)</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27-Abril-2010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Unidas  - Atención a Grupos Vulnerables</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Desarrollo Social</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Garantizar a las personas adultas mayores el derecho a tener acceso y participar en la cultura. Establecer que la Política Nacional de Desarrollo Social incluirá a la cultura. Establecer que serán prioritarios y de interés público los programas destinados al acceso a la cultura y al disfrute de los bienes y servicios que presta el Estado en la materia, así como el ejercicio de sus derechos culturales.</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27-Abril-2010</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se encuentra en estudio para su dictamen</a:t>
                      </a:r>
                      <a:endParaRPr lang="es-MX" sz="80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2706654">
                <a:tc>
                  <a:txBody>
                    <a:bodyPr/>
                    <a:lstStyle/>
                    <a:p>
                      <a:pPr algn="just">
                        <a:lnSpc>
                          <a:spcPct val="115000"/>
                        </a:lnSpc>
                        <a:spcAft>
                          <a:spcPts val="0"/>
                        </a:spcAft>
                      </a:pPr>
                      <a:r>
                        <a:rPr lang="es-MX" sz="800" b="1" i="0">
                          <a:solidFill>
                            <a:srgbClr val="000000"/>
                          </a:solidFill>
                          <a:latin typeface="Calibri"/>
                          <a:ea typeface="Calibri"/>
                          <a:cs typeface="Arial"/>
                        </a:rPr>
                        <a:t>Proyecto de decreto que reforma los artículos 19 de la Ley General de Desarrollo Social y 5 de la Ley de los Derechos de las Personas Adultas Mayores.</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Sánchez de la Fuente Melchor (PRI)</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28-Abril-2010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Unidas  </a:t>
                      </a:r>
                      <a:r>
                        <a:rPr lang="es-MX" sz="800" b="1">
                          <a:solidFill>
                            <a:srgbClr val="000000"/>
                          </a:solidFill>
                          <a:latin typeface="Calibri"/>
                          <a:ea typeface="Calibri"/>
                          <a:cs typeface="Calibri"/>
                        </a:rPr>
                        <a:t>- Desarrollo Social</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Determinar que son prioritarios y de interés público los programas y acciones públicas para asegurar la alimentación y nutrición de los adultos mayores. Incluir en el objeto de la Ley de los Derechos de las Personas Adultas Mayores, la promoción y difusión de programas destinados a promocionar y concientizar a la sociedad sobre los principios básicos de una alimentación adecuada y necesaria para el bienestar de los adultos mayores.</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a:t>
                      </a:r>
                      <a:r>
                        <a:rPr lang="es-MX" sz="800" b="0" i="0" dirty="0">
                          <a:solidFill>
                            <a:srgbClr val="000000"/>
                          </a:solidFill>
                          <a:latin typeface="Calibri"/>
                          <a:ea typeface="Calibri"/>
                          <a:cs typeface="Arial"/>
                        </a:rPr>
                        <a:t>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3"/>
                        </a:rPr>
                        <a:t> 28-Abril-2010</a:t>
                      </a:r>
                      <a:endParaRPr lang="es-MX" sz="800" dirty="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encuentra en estudio para su dictamen</a:t>
                      </a:r>
                      <a:endParaRPr lang="es-MX" sz="800" dirty="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0" y="548680"/>
          <a:ext cx="7920881" cy="5468112"/>
        </p:xfrm>
        <a:graphic>
          <a:graphicData uri="http://schemas.openxmlformats.org/drawingml/2006/table">
            <a:tbl>
              <a:tblPr/>
              <a:tblGrid>
                <a:gridCol w="1181301"/>
                <a:gridCol w="1181301"/>
                <a:gridCol w="1479787"/>
                <a:gridCol w="720152"/>
                <a:gridCol w="1344757"/>
                <a:gridCol w="2013583"/>
              </a:tblGrid>
              <a:tr h="1512168">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reforma y adiciona diversas disposiciones de la Ley General de las Personas con Discapacidad.</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Nadal Riquelme Daniela (PRI)</a:t>
                      </a:r>
                      <a:endParaRPr lang="es-MX" sz="800" dirty="0">
                        <a:solidFill>
                          <a:srgbClr val="000000"/>
                        </a:solidFill>
                        <a:latin typeface="Calibri"/>
                        <a:ea typeface="Calibri"/>
                        <a:cs typeface="Times New Roman"/>
                      </a:endParaRPr>
                    </a:p>
                  </a:txBody>
                  <a:tcPr marL="47329" marR="4732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28-Abril-2010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 Atención a Grupos Vulnerables</a:t>
                      </a:r>
                      <a:endParaRPr lang="es-MX" sz="800" dirty="0">
                        <a:solidFill>
                          <a:srgbClr val="000000"/>
                        </a:solidFill>
                        <a:latin typeface="Calibri"/>
                        <a:ea typeface="Calibri"/>
                        <a:cs typeface="Times New Roman"/>
                      </a:endParaRPr>
                    </a:p>
                  </a:txBody>
                  <a:tcPr marL="47329" marR="4732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Definir el concepto de ajustes razonables, comunicación, discriminación por motivos de discapacidad, diseño universal y de educación inclusiva y especial. Modificar el nombre del “Consejo Nacional para las Personas con Discapacidad” por el de “Consejo Nacional para el Desarrollo y la Inclusión de las Personas con Discapacidad”.</a:t>
                      </a:r>
                      <a:endParaRPr lang="es-MX" sz="800" dirty="0">
                        <a:solidFill>
                          <a:srgbClr val="000000"/>
                        </a:solidFill>
                        <a:latin typeface="Calibri"/>
                        <a:ea typeface="Calibri"/>
                        <a:cs typeface="Times New Roman"/>
                      </a:endParaRPr>
                    </a:p>
                  </a:txBody>
                  <a:tcPr marL="47329" marR="4732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28-Abril-2010</a:t>
                      </a:r>
                      <a:endParaRPr lang="es-MX" sz="800" dirty="0">
                        <a:solidFill>
                          <a:srgbClr val="000000"/>
                        </a:solidFill>
                        <a:latin typeface="Calibri"/>
                        <a:ea typeface="Calibri"/>
                        <a:cs typeface="Times New Roman"/>
                      </a:endParaRPr>
                    </a:p>
                  </a:txBody>
                  <a:tcPr marL="47329" marR="4732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urgente</a:t>
                      </a:r>
                      <a:endParaRPr lang="es-MX" sz="800" dirty="0">
                        <a:solidFill>
                          <a:srgbClr val="000000"/>
                        </a:solidFill>
                        <a:latin typeface="Calibri"/>
                        <a:ea typeface="Calibri"/>
                        <a:cs typeface="Times New Roman"/>
                      </a:endParaRPr>
                    </a:p>
                  </a:txBody>
                  <a:tcPr marL="47329" marR="4732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Se han integrado grupos de trabajo para su estudio y valoración.</a:t>
                      </a:r>
                      <a:endParaRPr lang="es-MX" sz="800">
                        <a:solidFill>
                          <a:srgbClr val="000000"/>
                        </a:solidFill>
                        <a:latin typeface="Calibri"/>
                        <a:ea typeface="Calibri"/>
                        <a:cs typeface="Times New Roman"/>
                      </a:endParaRPr>
                    </a:p>
                  </a:txBody>
                  <a:tcPr marL="47329" marR="4732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3528392">
                <a:tc>
                  <a:txBody>
                    <a:bodyPr/>
                    <a:lstStyle/>
                    <a:p>
                      <a:pPr algn="just">
                        <a:lnSpc>
                          <a:spcPct val="115000"/>
                        </a:lnSpc>
                        <a:spcAft>
                          <a:spcPts val="0"/>
                        </a:spcAft>
                      </a:pPr>
                      <a:r>
                        <a:rPr lang="es-MX" sz="800" b="1" i="0">
                          <a:solidFill>
                            <a:srgbClr val="000000"/>
                          </a:solidFill>
                          <a:latin typeface="Calibri"/>
                          <a:ea typeface="Calibri"/>
                          <a:cs typeface="Arial"/>
                        </a:rPr>
                        <a:t>Proyecto de decreto que reforma y adiciona diversas disposiciones de la Ley para la Protección de los Derechos de las Niñas, Niños y Adolescentes.</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Guajardo Villarreal Mary Telma (PRD)</a:t>
                      </a:r>
                      <a:endParaRPr lang="es-MX" sz="800">
                        <a:solidFill>
                          <a:srgbClr val="000000"/>
                        </a:solidFill>
                        <a:latin typeface="Calibri"/>
                        <a:ea typeface="Calibri"/>
                        <a:cs typeface="Times New Roman"/>
                      </a:endParaRPr>
                    </a:p>
                  </a:txBody>
                  <a:tcPr marL="47329" marR="4732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28-Abril-2010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t>
                      </a: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47329" marR="4732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Implantar un Programa Nacional para la Protección de la Niñez en Extrema Vulnerabilidad a cargo del Sistema Nacional para el Desarrollo Integral de la Familia, con el objeto de que todas las autoridades federales, estatales, municipales y del Distrito Federal competentes, en coordinación con la sociedad organizada e interesada en el tema, establezcan políticas y acciones necesarias para diagnosticar, prevenir, atender y erradicar la vulneración de los derechos de la niñez en extrema vulnerabilidad. Adicionar un Capítulo Decimocuarto denominado “Del Derecho a la Protección de la Niñez en la Calle”, con el objeto de que la federación, estados, municipios y el Distrito Federal en forma conjunta instrumenten todas las garantías necesarias para evitar, prevenir y resolver la grave violación a los derechos fundamentales de este grupo vulnerable.</a:t>
                      </a:r>
                      <a:endParaRPr lang="es-MX" sz="800">
                        <a:solidFill>
                          <a:srgbClr val="000000"/>
                        </a:solidFill>
                        <a:latin typeface="Calibri"/>
                        <a:ea typeface="Calibri"/>
                        <a:cs typeface="Times New Roman"/>
                      </a:endParaRPr>
                    </a:p>
                  </a:txBody>
                  <a:tcPr marL="47329" marR="4732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a:t>
                      </a:r>
                      <a:r>
                        <a:rPr lang="es-MX" sz="800" b="0" i="0" dirty="0">
                          <a:solidFill>
                            <a:srgbClr val="000000"/>
                          </a:solidFill>
                          <a:latin typeface="Calibri"/>
                          <a:ea typeface="Calibri"/>
                          <a:cs typeface="Arial"/>
                        </a:rPr>
                        <a:t>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28-Abril-2010</a:t>
                      </a:r>
                      <a:endParaRPr lang="es-MX" sz="800" dirty="0">
                        <a:solidFill>
                          <a:srgbClr val="000000"/>
                        </a:solidFill>
                        <a:latin typeface="Calibri"/>
                        <a:ea typeface="Calibri"/>
                        <a:cs typeface="Times New Roman"/>
                      </a:endParaRPr>
                    </a:p>
                  </a:txBody>
                  <a:tcPr marL="47329" marR="4732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urgente</a:t>
                      </a:r>
                      <a:endParaRPr lang="es-MX" sz="800" dirty="0">
                        <a:solidFill>
                          <a:srgbClr val="000000"/>
                        </a:solidFill>
                        <a:latin typeface="Calibri"/>
                        <a:ea typeface="Calibri"/>
                        <a:cs typeface="Times New Roman"/>
                      </a:endParaRPr>
                    </a:p>
                  </a:txBody>
                  <a:tcPr marL="47329" marR="4732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han integrado grupos de trabajo para su estudio y valoración.</a:t>
                      </a:r>
                      <a:endParaRPr lang="es-MX" sz="800" dirty="0">
                        <a:solidFill>
                          <a:srgbClr val="000000"/>
                        </a:solidFill>
                        <a:latin typeface="Calibri"/>
                        <a:ea typeface="Calibri"/>
                        <a:cs typeface="Times New Roman"/>
                      </a:endParaRPr>
                    </a:p>
                  </a:txBody>
                  <a:tcPr marL="47329" marR="4732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4" name="3 Tabla"/>
          <p:cNvGraphicFramePr>
            <a:graphicFrameLocks noGrp="1"/>
          </p:cNvGraphicFramePr>
          <p:nvPr/>
        </p:nvGraphicFramePr>
        <p:xfrm>
          <a:off x="611561" y="548680"/>
          <a:ext cx="7920877" cy="5400600"/>
        </p:xfrm>
        <a:graphic>
          <a:graphicData uri="http://schemas.openxmlformats.org/drawingml/2006/table">
            <a:tbl>
              <a:tblPr/>
              <a:tblGrid>
                <a:gridCol w="1181301"/>
                <a:gridCol w="1181301"/>
                <a:gridCol w="1479786"/>
                <a:gridCol w="720151"/>
                <a:gridCol w="1344756"/>
                <a:gridCol w="2013582"/>
              </a:tblGrid>
              <a:tr h="2700300">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reforma los artículos 16 y 32-B de la Ley para la Protección de los Derechos de Niños, Niñas y Adolescentes.</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Arévalo Sosa Cecilia Soledad (PAN)</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29-Abril-2010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 Atención a Grupos Vulnerables</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Prohibir todo tipo de discriminación por circunstancias de embarazo temprano en el caso de las niñas y las adolescentes, así como cualquier otra condición que atente contra su integridad y dignidad humana.</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29-Abril-2010</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urgente</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han integrado grupos de trabajo para su estudio y valoración.</a:t>
                      </a:r>
                      <a:endParaRPr lang="es-MX" sz="800" dirty="0">
                        <a:solidFill>
                          <a:srgbClr val="000000"/>
                        </a:solidFill>
                        <a:latin typeface="Calibri"/>
                        <a:ea typeface="Calibri"/>
                        <a:cs typeface="Times New Roman"/>
                      </a:endParaRPr>
                    </a:p>
                  </a:txBody>
                  <a:tcPr marL="65607" marR="65607"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2700300">
                <a:tc>
                  <a:txBody>
                    <a:bodyPr/>
                    <a:lstStyle/>
                    <a:p>
                      <a:pPr algn="just">
                        <a:lnSpc>
                          <a:spcPct val="115000"/>
                        </a:lnSpc>
                        <a:spcAft>
                          <a:spcPts val="0"/>
                        </a:spcAft>
                      </a:pPr>
                      <a:r>
                        <a:rPr lang="es-MX" sz="800" b="1" i="0">
                          <a:solidFill>
                            <a:srgbClr val="000000"/>
                          </a:solidFill>
                          <a:latin typeface="Calibri"/>
                          <a:ea typeface="Calibri"/>
                          <a:cs typeface="Arial"/>
                        </a:rPr>
                        <a:t>Proyecto de decreto que reforma los artículos 55 y 59 de la Ley General de Educación y 7 de la Ley General de Infraestructura Física Educativa.</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Anaya Mota Claudia Edith (PRD)</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29-Abril-2010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Unidas  </a:t>
                      </a:r>
                      <a:r>
                        <a:rPr lang="es-MX" sz="800" b="1">
                          <a:solidFill>
                            <a:srgbClr val="000000"/>
                          </a:solidFill>
                          <a:latin typeface="Calibri"/>
                          <a:ea typeface="Calibri"/>
                          <a:cs typeface="Calibri"/>
                        </a:rPr>
                        <a:t>- Educación Pública y Servicios Educativos</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Otorgar autorizaciones y reconocimientos de validez oficial de estudios sólo cuando los solicitantes cuenten con instalaciones accesibles y desplazamiento para personas con discapacidad.</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i="0">
                          <a:solidFill>
                            <a:srgbClr val="000000"/>
                          </a:solidFill>
                          <a:latin typeface="Calibri"/>
                          <a:ea typeface="Calibri"/>
                          <a:cs typeface="Arial"/>
                        </a:rPr>
                        <a:t>Pendiente</a:t>
                      </a:r>
                      <a:r>
                        <a:rPr lang="es-MX" sz="800" b="0" i="0">
                          <a:solidFill>
                            <a:srgbClr val="000000"/>
                          </a:solidFill>
                          <a:latin typeface="Calibri"/>
                          <a:ea typeface="Calibri"/>
                          <a:cs typeface="Arial"/>
                        </a:rPr>
                        <a:t> </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0" i="0">
                          <a:solidFill>
                            <a:srgbClr val="000000"/>
                          </a:solidFill>
                          <a:latin typeface="Calibri"/>
                          <a:ea typeface="Calibri"/>
                          <a:cs typeface="Arial"/>
                        </a:rPr>
                        <a:t>Publicación en Gaceta:</a:t>
                      </a:r>
                      <a:r>
                        <a:rPr lang="es-MX" sz="800" b="1" u="sng" strike="noStrike">
                          <a:solidFill>
                            <a:srgbClr val="000000"/>
                          </a:solidFill>
                          <a:latin typeface="Calibri"/>
                          <a:ea typeface="Calibri"/>
                          <a:cs typeface="Calibri"/>
                          <a:hlinkClick r:id="rId3"/>
                        </a:rPr>
                        <a:t> 29-Abril-2010</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prioritario</a:t>
                      </a:r>
                      <a:endParaRPr lang="es-MX" sz="80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encuentra en estudio para su dictamen</a:t>
                      </a:r>
                      <a:endParaRPr lang="es-MX" sz="800" dirty="0">
                        <a:solidFill>
                          <a:srgbClr val="000000"/>
                        </a:solidFill>
                        <a:latin typeface="Calibri"/>
                        <a:ea typeface="Calibri"/>
                        <a:cs typeface="Times New Roman"/>
                      </a:endParaRPr>
                    </a:p>
                  </a:txBody>
                  <a:tcPr marL="65607" marR="65607"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1" y="548680"/>
          <a:ext cx="7920878" cy="4699216"/>
        </p:xfrm>
        <a:graphic>
          <a:graphicData uri="http://schemas.openxmlformats.org/drawingml/2006/table">
            <a:tbl>
              <a:tblPr/>
              <a:tblGrid>
                <a:gridCol w="1181301"/>
                <a:gridCol w="1181301"/>
                <a:gridCol w="2245909"/>
                <a:gridCol w="648072"/>
                <a:gridCol w="650713"/>
                <a:gridCol w="2013582"/>
              </a:tblGrid>
              <a:tr h="2736304">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reforma y adiciona diversas disposiciones de la Ley General de las Personas con Discapacidad.</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err="1">
                          <a:solidFill>
                            <a:srgbClr val="000000"/>
                          </a:solidFill>
                          <a:latin typeface="Calibri"/>
                          <a:ea typeface="Calibri"/>
                          <a:cs typeface="Arial"/>
                        </a:rPr>
                        <a:t>Tamborrel</a:t>
                      </a:r>
                      <a:r>
                        <a:rPr lang="es-MX" sz="800" b="0" i="0" dirty="0">
                          <a:solidFill>
                            <a:srgbClr val="000000"/>
                          </a:solidFill>
                          <a:latin typeface="Calibri"/>
                          <a:ea typeface="Calibri"/>
                          <a:cs typeface="Arial"/>
                        </a:rPr>
                        <a:t> Suárez Guillermo Enrique Marcos (Senadores)</a:t>
                      </a:r>
                      <a:endParaRPr lang="es-MX" sz="800" dirty="0">
                        <a:solidFill>
                          <a:srgbClr val="000000"/>
                        </a:solidFill>
                        <a:latin typeface="Calibri"/>
                        <a:ea typeface="Calibri"/>
                        <a:cs typeface="Times New Roman"/>
                      </a:endParaRPr>
                    </a:p>
                  </a:txBody>
                  <a:tcPr marL="42864" marR="4286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6-Mayo-2010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 Atención a Grupos Vulnerables</a:t>
                      </a:r>
                      <a:endParaRPr lang="es-MX" sz="800" dirty="0">
                        <a:solidFill>
                          <a:srgbClr val="000000"/>
                        </a:solidFill>
                        <a:latin typeface="Calibri"/>
                        <a:ea typeface="Calibri"/>
                        <a:cs typeface="Times New Roman"/>
                      </a:endParaRPr>
                    </a:p>
                  </a:txBody>
                  <a:tcPr marL="42864" marR="4286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Incluir como objeto de la ley el reconocer a las personas con discapacidad como sujetos de derechos sin discriminación; así como promover y proteger el pleno goce y ejercicio, en condiciones de igualdad, de los derechos humanos de estas personas, para alcanzar su plena inclusión y participación efectiva en la sociedad. La aplicación, promoción y observancia de la presente ley corresponderá a los organismos descentralizados, órganos constitucionales autónomos, al Poder Legislativo, al Poder Judicial, a los Gobiernos de las Entidades Federativas y el Gobierno del Distrito Federal, los órganos políticos administrativos de las demarcaciones territoriales del Distrito Federal y a los Ayuntamientos, así como a las personas físicas y morales que se adhieran a las políticas públicas en la materia o se encuentren de cualquier otra forma obligados a observar las disposiciones que la misma contiene.</a:t>
                      </a:r>
                      <a:endParaRPr lang="es-MX" sz="800" dirty="0">
                        <a:solidFill>
                          <a:srgbClr val="000000"/>
                        </a:solidFill>
                        <a:latin typeface="Calibri"/>
                        <a:ea typeface="Calibri"/>
                        <a:cs typeface="Times New Roman"/>
                      </a:endParaRPr>
                    </a:p>
                  </a:txBody>
                  <a:tcPr marL="42864" marR="4286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11-Mayo-2010</a:t>
                      </a:r>
                      <a:endParaRPr lang="es-MX" sz="800" dirty="0">
                        <a:solidFill>
                          <a:srgbClr val="000000"/>
                        </a:solidFill>
                        <a:latin typeface="Calibri"/>
                        <a:ea typeface="Calibri"/>
                        <a:cs typeface="Times New Roman"/>
                      </a:endParaRPr>
                    </a:p>
                  </a:txBody>
                  <a:tcPr marL="42864" marR="4286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urgente</a:t>
                      </a:r>
                      <a:endParaRPr lang="es-MX" sz="800" dirty="0">
                        <a:solidFill>
                          <a:srgbClr val="000000"/>
                        </a:solidFill>
                        <a:latin typeface="Calibri"/>
                        <a:ea typeface="Calibri"/>
                        <a:cs typeface="Times New Roman"/>
                      </a:endParaRPr>
                    </a:p>
                  </a:txBody>
                  <a:tcPr marL="42864" marR="4286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han integrado grupos de trabajo para su estudio y valoración.</a:t>
                      </a:r>
                      <a:endParaRPr lang="es-MX" sz="800" dirty="0">
                        <a:solidFill>
                          <a:srgbClr val="000000"/>
                        </a:solidFill>
                        <a:latin typeface="Calibri"/>
                        <a:ea typeface="Calibri"/>
                        <a:cs typeface="Times New Roman"/>
                      </a:endParaRPr>
                    </a:p>
                  </a:txBody>
                  <a:tcPr marL="42864" marR="4286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528473">
                <a:tc>
                  <a:txBody>
                    <a:bodyPr/>
                    <a:lstStyle/>
                    <a:p>
                      <a:pPr algn="just">
                        <a:lnSpc>
                          <a:spcPct val="115000"/>
                        </a:lnSpc>
                        <a:spcAft>
                          <a:spcPts val="0"/>
                        </a:spcAft>
                      </a:pPr>
                      <a:r>
                        <a:rPr lang="es-MX" sz="800" b="1" i="0">
                          <a:solidFill>
                            <a:srgbClr val="000000"/>
                          </a:solidFill>
                          <a:latin typeface="Calibri"/>
                          <a:ea typeface="Calibri"/>
                          <a:cs typeface="Arial"/>
                        </a:rPr>
                        <a:t>Proyecto de decreto que reforma, deroga y adiciona diversas disposiciones del Código Civil Federal y se reforma el artículo 25 de la Ley para la Protección de los Derechos de Niñas, Niños y Adolescentes.</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Martínez Peña Elsa María (NUEVA ALIANZA)</a:t>
                      </a:r>
                      <a:endParaRPr lang="es-MX" sz="800">
                        <a:solidFill>
                          <a:srgbClr val="000000"/>
                        </a:solidFill>
                        <a:latin typeface="Calibri"/>
                        <a:ea typeface="Calibri"/>
                        <a:cs typeface="Times New Roman"/>
                      </a:endParaRPr>
                    </a:p>
                  </a:txBody>
                  <a:tcPr marL="42864" marR="4286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12-Mayo-2010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t>
                      </a: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42864" marR="4286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Derogar lo referente a la adopción simple, con el objeto de establecer únicamente la adopción “plena”.</a:t>
                      </a:r>
                      <a:endParaRPr lang="es-MX" sz="800">
                        <a:solidFill>
                          <a:srgbClr val="000000"/>
                        </a:solidFill>
                        <a:latin typeface="Calibri"/>
                        <a:ea typeface="Calibri"/>
                        <a:cs typeface="Times New Roman"/>
                      </a:endParaRPr>
                    </a:p>
                  </a:txBody>
                  <a:tcPr marL="42864" marR="4286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a:solidFill>
                            <a:srgbClr val="000000"/>
                          </a:solidFill>
                          <a:latin typeface="Calibri"/>
                          <a:ea typeface="Calibri"/>
                          <a:cs typeface="Calibri"/>
                        </a:rPr>
                        <a:t>Pendiente</a:t>
                      </a:r>
                      <a:r>
                        <a:rPr lang="es-MX" sz="800">
                          <a:solidFill>
                            <a:srgbClr val="000000"/>
                          </a:solidFill>
                          <a:latin typeface="Calibri"/>
                          <a:ea typeface="Calibri"/>
                          <a:cs typeface="Calibri"/>
                        </a:rPr>
                        <a:t>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Publicación en Gaceta:</a:t>
                      </a:r>
                      <a:r>
                        <a:rPr lang="es-MX" sz="800" b="1" u="sng" strike="noStrike">
                          <a:solidFill>
                            <a:srgbClr val="000000"/>
                          </a:solidFill>
                          <a:latin typeface="Calibri"/>
                          <a:ea typeface="Calibri"/>
                          <a:cs typeface="Calibri"/>
                          <a:hlinkClick r:id="rId3"/>
                        </a:rPr>
                        <a:t> 14-Mayo-2010</a:t>
                      </a:r>
                      <a:endParaRPr lang="es-MX" sz="800">
                        <a:solidFill>
                          <a:srgbClr val="000000"/>
                        </a:solidFill>
                        <a:latin typeface="Calibri"/>
                        <a:ea typeface="Calibri"/>
                        <a:cs typeface="Times New Roman"/>
                      </a:endParaRPr>
                    </a:p>
                  </a:txBody>
                  <a:tcPr marL="42864" marR="4286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urgente</a:t>
                      </a:r>
                      <a:endParaRPr lang="es-MX" sz="800">
                        <a:solidFill>
                          <a:srgbClr val="000000"/>
                        </a:solidFill>
                        <a:latin typeface="Calibri"/>
                        <a:ea typeface="Calibri"/>
                        <a:cs typeface="Times New Roman"/>
                      </a:endParaRPr>
                    </a:p>
                  </a:txBody>
                  <a:tcPr marL="42864" marR="4286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han integrado grupos de trabajo para su estudio y valoración.</a:t>
                      </a:r>
                      <a:endParaRPr lang="es-MX" sz="800" dirty="0">
                        <a:solidFill>
                          <a:srgbClr val="000000"/>
                        </a:solidFill>
                        <a:latin typeface="Calibri"/>
                        <a:ea typeface="Calibri"/>
                        <a:cs typeface="Times New Roman"/>
                      </a:endParaRPr>
                    </a:p>
                  </a:txBody>
                  <a:tcPr marL="42864" marR="4286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0" y="548680"/>
          <a:ext cx="7920879" cy="5256584"/>
        </p:xfrm>
        <a:graphic>
          <a:graphicData uri="http://schemas.openxmlformats.org/drawingml/2006/table">
            <a:tbl>
              <a:tblPr/>
              <a:tblGrid>
                <a:gridCol w="1181302"/>
                <a:gridCol w="1181302"/>
                <a:gridCol w="2533940"/>
                <a:gridCol w="576064"/>
                <a:gridCol w="936104"/>
                <a:gridCol w="1512167"/>
              </a:tblGrid>
              <a:tr h="2403011">
                <a:tc>
                  <a:txBody>
                    <a:bodyPr/>
                    <a:lstStyle/>
                    <a:p>
                      <a:pPr algn="just">
                        <a:lnSpc>
                          <a:spcPct val="115000"/>
                        </a:lnSpc>
                        <a:spcAft>
                          <a:spcPts val="0"/>
                        </a:spcAft>
                      </a:pPr>
                      <a:r>
                        <a:rPr lang="es-MX" sz="800" b="1" i="0" dirty="0">
                          <a:solidFill>
                            <a:srgbClr val="000000"/>
                          </a:solidFill>
                          <a:latin typeface="Calibri"/>
                          <a:ea typeface="Calibri"/>
                          <a:cs typeface="Arial"/>
                        </a:rPr>
                        <a:t>Proyecto de decreto que reforma y adiciona la Ley Federal para Prevenir y Eliminar la Discriminación.</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Guajardo Villarreal Mary </a:t>
                      </a:r>
                      <a:r>
                        <a:rPr lang="es-MX" sz="800" b="0" i="0" dirty="0" err="1">
                          <a:solidFill>
                            <a:srgbClr val="000000"/>
                          </a:solidFill>
                          <a:latin typeface="Calibri"/>
                          <a:ea typeface="Calibri"/>
                          <a:cs typeface="Arial"/>
                        </a:rPr>
                        <a:t>Telma</a:t>
                      </a:r>
                      <a:r>
                        <a:rPr lang="es-MX" sz="800" b="0" i="0" dirty="0">
                          <a:solidFill>
                            <a:srgbClr val="000000"/>
                          </a:solidFill>
                          <a:latin typeface="Calibri"/>
                          <a:ea typeface="Calibri"/>
                          <a:cs typeface="Arial"/>
                        </a:rPr>
                        <a:t> (PRD)</a:t>
                      </a:r>
                      <a:endParaRPr lang="es-MX" sz="800" dirty="0">
                        <a:solidFill>
                          <a:srgbClr val="000000"/>
                        </a:solidFill>
                        <a:latin typeface="Calibri"/>
                        <a:ea typeface="Calibri"/>
                        <a:cs typeface="Times New Roman"/>
                      </a:endParaRPr>
                    </a:p>
                  </a:txBody>
                  <a:tcPr marL="32454" marR="3245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26-Mayo-2010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 Atención a Grupos Vulnerables</a:t>
                      </a:r>
                      <a:endParaRPr lang="es-MX" sz="800" dirty="0">
                        <a:solidFill>
                          <a:srgbClr val="000000"/>
                        </a:solidFill>
                        <a:latin typeface="Calibri"/>
                        <a:ea typeface="Calibri"/>
                        <a:cs typeface="Times New Roman"/>
                      </a:endParaRPr>
                    </a:p>
                  </a:txBody>
                  <a:tcPr marL="32454" marR="3245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Prever que los órganos públicos y las autoridades federales, en el ámbito de su competencia, lleven a cabo medidas positivas y compensatorias a favor de la igualdad de oportunidades para las mujeres, como prorrogar a las madres trabajadoras el tiempo de los periodos pre y postnatales y los derivados de éstos, para acceder y permanecer, según sea el caso, a los diversos programas de estímulos económicos y académicos, que sean otorgados con base en criterios de productividad en programas como son becas, incentivos por desempeño académico o profesional, acciones de profesionalización, goce de años sabáticos, distinciones y premios. Asimismo, serán considerados para la entrega de proyectos y/o informes de trabajo, cualquiera que sea su periodicidad.</a:t>
                      </a:r>
                      <a:endParaRPr lang="es-MX" sz="800" dirty="0">
                        <a:solidFill>
                          <a:srgbClr val="000000"/>
                        </a:solidFill>
                        <a:latin typeface="Calibri"/>
                        <a:ea typeface="Calibri"/>
                        <a:cs typeface="Times New Roman"/>
                      </a:endParaRPr>
                    </a:p>
                  </a:txBody>
                  <a:tcPr marL="32454" marR="3245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Pendiente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1" u="sng" strike="noStrike" dirty="0">
                          <a:solidFill>
                            <a:srgbClr val="000000"/>
                          </a:solidFill>
                          <a:latin typeface="Calibri"/>
                          <a:ea typeface="Calibri"/>
                          <a:cs typeface="Calibri"/>
                          <a:hlinkClick r:id="rId2"/>
                        </a:rPr>
                        <a:t> 28-Mayo-2010</a:t>
                      </a:r>
                      <a:endParaRPr lang="es-MX" sz="800" dirty="0">
                        <a:solidFill>
                          <a:srgbClr val="000000"/>
                        </a:solidFill>
                        <a:latin typeface="Calibri"/>
                        <a:ea typeface="Calibri"/>
                        <a:cs typeface="Times New Roman"/>
                      </a:endParaRPr>
                    </a:p>
                  </a:txBody>
                  <a:tcPr marL="32454" marR="3245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32454" marR="3245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encuentra en estudio para su dictamen</a:t>
                      </a:r>
                      <a:endParaRPr lang="es-MX" sz="800" dirty="0">
                        <a:solidFill>
                          <a:srgbClr val="000000"/>
                        </a:solidFill>
                        <a:latin typeface="Calibri"/>
                        <a:ea typeface="Calibri"/>
                        <a:cs typeface="Times New Roman"/>
                      </a:endParaRPr>
                    </a:p>
                  </a:txBody>
                  <a:tcPr marL="32454" marR="3245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2853573">
                <a:tc>
                  <a:txBody>
                    <a:bodyPr/>
                    <a:lstStyle/>
                    <a:p>
                      <a:pPr algn="just">
                        <a:lnSpc>
                          <a:spcPct val="115000"/>
                        </a:lnSpc>
                        <a:spcAft>
                          <a:spcPts val="0"/>
                        </a:spcAft>
                      </a:pPr>
                      <a:r>
                        <a:rPr lang="es-MX" sz="800" b="1" i="0">
                          <a:solidFill>
                            <a:srgbClr val="000000"/>
                          </a:solidFill>
                          <a:latin typeface="Calibri"/>
                          <a:ea typeface="Calibri"/>
                          <a:cs typeface="Arial"/>
                        </a:rPr>
                        <a:t>Proyecto de decreto por el que se reforma el artículo 11 y se adiciona un Capítulo IV al Título Segundo de la Ley General de las Personas con Discapacidad.</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Kahwagi Macari Jorge Antonio (NUEVA ALIANZA)</a:t>
                      </a:r>
                      <a:endParaRPr lang="es-MX" sz="800">
                        <a:solidFill>
                          <a:srgbClr val="000000"/>
                        </a:solidFill>
                        <a:latin typeface="Calibri"/>
                        <a:ea typeface="Calibri"/>
                        <a:cs typeface="Times New Roman"/>
                      </a:endParaRPr>
                    </a:p>
                  </a:txBody>
                  <a:tcPr marL="32454" marR="3245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Fecha de presentación:</a:t>
                      </a:r>
                      <a:r>
                        <a:rPr lang="es-MX" sz="800" b="1" i="0" dirty="0">
                          <a:solidFill>
                            <a:srgbClr val="000000"/>
                          </a:solidFill>
                          <a:latin typeface="Calibri"/>
                          <a:ea typeface="Calibri"/>
                          <a:cs typeface="Arial"/>
                        </a:rPr>
                        <a:t> 25-Agosto-2010</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t>
                      </a:r>
                      <a:r>
                        <a:rPr lang="es-MX" sz="800" b="1" dirty="0">
                          <a:solidFill>
                            <a:srgbClr val="000000"/>
                          </a:solidFill>
                          <a:latin typeface="Calibri"/>
                          <a:ea typeface="Calibri"/>
                          <a:cs typeface="Calibri"/>
                        </a:rPr>
                        <a:t>- Atención a Grupos Vulnerables</a:t>
                      </a:r>
                      <a:endParaRPr lang="es-MX" sz="800" dirty="0">
                        <a:solidFill>
                          <a:srgbClr val="000000"/>
                        </a:solidFill>
                        <a:latin typeface="Calibri"/>
                        <a:ea typeface="Calibri"/>
                        <a:cs typeface="Times New Roman"/>
                      </a:endParaRPr>
                    </a:p>
                  </a:txBody>
                  <a:tcPr marL="32454" marR="3245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dirty="0">
                          <a:solidFill>
                            <a:srgbClr val="000000"/>
                          </a:solidFill>
                          <a:latin typeface="Calibri"/>
                          <a:ea typeface="Calibri"/>
                          <a:cs typeface="Calibri"/>
                        </a:rPr>
                        <a:t>Adicionar un Capítulo IV “De la Libertad de Expresión, Opinión y Acceso a la Información”, con el objeto de establecer que las personas con discapacidad tendrán derecho a la libertad de expresión y opinión; incluida la libertad de recabar, recibir y facilitar información mediante cualquier forma de comunicación que les facilite una participación e integración en igualdad de condiciones que el resto de la población. Establecer que las autoridades competentes establecerán entre otras, las siguientes medidas: facilitar de manera oportuna y sin costo adicional, la información dirigida al público en general, en formatos accesibles y con las tecnologías adecuadas a los diferentes tipos de discapacidad; promover la utilización de la Lengua de Señas, el Sistema de Escritura Braille, los sistemas auditivos, y otros modos, medios y formatos de comunicación; y que las instituciones proporcionarán la información y asesoría a en formatos accesibles y de fácil comprensión.</a:t>
                      </a:r>
                      <a:endParaRPr lang="es-MX" sz="800" dirty="0">
                        <a:solidFill>
                          <a:srgbClr val="000000"/>
                        </a:solidFill>
                        <a:latin typeface="Calibri"/>
                        <a:ea typeface="Calibri"/>
                        <a:cs typeface="Times New Roman"/>
                      </a:endParaRPr>
                    </a:p>
                  </a:txBody>
                  <a:tcPr marL="32454" marR="3245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i="0">
                          <a:solidFill>
                            <a:srgbClr val="000000"/>
                          </a:solidFill>
                          <a:latin typeface="Calibri"/>
                          <a:ea typeface="Calibri"/>
                          <a:cs typeface="Arial"/>
                        </a:rPr>
                        <a:t>Pendiente</a:t>
                      </a:r>
                      <a:r>
                        <a:rPr lang="es-MX" sz="800" b="0" i="0">
                          <a:solidFill>
                            <a:srgbClr val="000000"/>
                          </a:solidFill>
                          <a:latin typeface="Calibri"/>
                          <a:ea typeface="Calibri"/>
                          <a:cs typeface="Arial"/>
                        </a:rPr>
                        <a:t> </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0" i="0">
                          <a:solidFill>
                            <a:srgbClr val="000000"/>
                          </a:solidFill>
                          <a:latin typeface="Calibri"/>
                          <a:ea typeface="Calibri"/>
                          <a:cs typeface="Arial"/>
                        </a:rPr>
                        <a:t>Publicación en Gaceta:</a:t>
                      </a:r>
                      <a:r>
                        <a:rPr lang="es-MX" sz="800" b="1" i="0" u="sng" strike="noStrike">
                          <a:solidFill>
                            <a:srgbClr val="000000"/>
                          </a:solidFill>
                          <a:latin typeface="Calibri"/>
                          <a:ea typeface="Calibri"/>
                          <a:cs typeface="Arial"/>
                          <a:hlinkClick r:id="rId3"/>
                        </a:rPr>
                        <a:t> 27-Agosto-2010</a:t>
                      </a:r>
                      <a:endParaRPr lang="es-MX" sz="800">
                        <a:solidFill>
                          <a:srgbClr val="000000"/>
                        </a:solidFill>
                        <a:latin typeface="Calibri"/>
                        <a:ea typeface="Calibri"/>
                        <a:cs typeface="Times New Roman"/>
                      </a:endParaRPr>
                    </a:p>
                  </a:txBody>
                  <a:tcPr marL="32454" marR="3245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32454" marR="3245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encuentra en estudio para su dictamen</a:t>
                      </a:r>
                      <a:endParaRPr lang="es-MX" sz="800" dirty="0">
                        <a:solidFill>
                          <a:srgbClr val="000000"/>
                        </a:solidFill>
                        <a:latin typeface="Calibri"/>
                        <a:ea typeface="Calibri"/>
                        <a:cs typeface="Times New Roman"/>
                      </a:endParaRPr>
                    </a:p>
                  </a:txBody>
                  <a:tcPr marL="32454" marR="3245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3" name="2 CuadroTexto"/>
          <p:cNvSpPr txBox="1"/>
          <p:nvPr/>
        </p:nvSpPr>
        <p:spPr>
          <a:xfrm>
            <a:off x="971600" y="44625"/>
            <a:ext cx="7632848" cy="276999"/>
          </a:xfrm>
          <a:prstGeom prst="rect">
            <a:avLst/>
          </a:prstGeom>
          <a:noFill/>
        </p:spPr>
        <p:txBody>
          <a:bodyPr wrap="square" rtlCol="0">
            <a:spAutoFit/>
          </a:bodyPr>
          <a:lstStyle/>
          <a:p>
            <a:pPr algn="ctr"/>
            <a:r>
              <a:rPr lang="es-MX" sz="1200" dirty="0" smtClean="0"/>
              <a:t>PROPOSICIONES CON PUNTO DE ACUERDO</a:t>
            </a:r>
          </a:p>
        </p:txBody>
      </p:sp>
      <p:graphicFrame>
        <p:nvGraphicFramePr>
          <p:cNvPr id="4" name="3 Tabla"/>
          <p:cNvGraphicFramePr>
            <a:graphicFrameLocks noGrp="1"/>
          </p:cNvGraphicFramePr>
          <p:nvPr/>
        </p:nvGraphicFramePr>
        <p:xfrm>
          <a:off x="611559" y="548680"/>
          <a:ext cx="7920882" cy="5256583"/>
        </p:xfrm>
        <a:graphic>
          <a:graphicData uri="http://schemas.openxmlformats.org/drawingml/2006/table">
            <a:tbl>
              <a:tblPr/>
              <a:tblGrid>
                <a:gridCol w="1640341"/>
                <a:gridCol w="1544984"/>
                <a:gridCol w="2489820"/>
                <a:gridCol w="761994"/>
                <a:gridCol w="1483743"/>
              </a:tblGrid>
              <a:tr h="146016">
                <a:tc>
                  <a:txBody>
                    <a:bodyPr/>
                    <a:lstStyle/>
                    <a:p>
                      <a:pPr algn="just">
                        <a:lnSpc>
                          <a:spcPct val="115000"/>
                        </a:lnSpc>
                        <a:spcAft>
                          <a:spcPts val="0"/>
                        </a:spcAft>
                      </a:pPr>
                      <a:r>
                        <a:rPr lang="es-MX" sz="800" cap="small" dirty="0">
                          <a:solidFill>
                            <a:srgbClr val="000000"/>
                          </a:solidFill>
                          <a:latin typeface="Calibri"/>
                          <a:ea typeface="Calibri"/>
                          <a:cs typeface="Calibri"/>
                        </a:rPr>
                        <a:t>Proposición</a:t>
                      </a:r>
                      <a:endParaRPr lang="es-MX" sz="800" dirty="0">
                        <a:solidFill>
                          <a:srgbClr val="000000"/>
                        </a:solidFill>
                        <a:latin typeface="Calibri"/>
                        <a:ea typeface="Calibri"/>
                        <a:cs typeface="Times New Roman"/>
                      </a:endParaRPr>
                    </a:p>
                  </a:txBody>
                  <a:tcPr marL="64909" marR="6490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turno a comisión</a:t>
                      </a:r>
                      <a:endParaRPr lang="es-MX" sz="800">
                        <a:solidFill>
                          <a:srgbClr val="000000"/>
                        </a:solidFill>
                        <a:latin typeface="Calibri"/>
                        <a:ea typeface="Calibri"/>
                        <a:cs typeface="Times New Roman"/>
                      </a:endParaRPr>
                    </a:p>
                  </a:txBody>
                  <a:tcPr marL="64909" marR="6490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resolutivos del proponente</a:t>
                      </a:r>
                      <a:endParaRPr lang="es-MX" sz="800">
                        <a:solidFill>
                          <a:srgbClr val="000000"/>
                        </a:solidFill>
                        <a:latin typeface="Calibri"/>
                        <a:ea typeface="Calibri"/>
                        <a:cs typeface="Times New Roman"/>
                      </a:endParaRPr>
                    </a:p>
                  </a:txBody>
                  <a:tcPr marL="64909" marR="6490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valoración</a:t>
                      </a:r>
                      <a:endParaRPr lang="es-MX" sz="800">
                        <a:solidFill>
                          <a:srgbClr val="000000"/>
                        </a:solidFill>
                        <a:latin typeface="Calibri"/>
                        <a:ea typeface="Calibri"/>
                        <a:cs typeface="Times New Roman"/>
                      </a:endParaRPr>
                    </a:p>
                  </a:txBody>
                  <a:tcPr marL="64909" marR="6490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cap="small">
                          <a:solidFill>
                            <a:srgbClr val="000000"/>
                          </a:solidFill>
                          <a:latin typeface="Calibri"/>
                          <a:ea typeface="Calibri"/>
                          <a:cs typeface="Calibri"/>
                        </a:rPr>
                        <a:t>estatus</a:t>
                      </a:r>
                      <a:endParaRPr lang="es-MX" sz="800">
                        <a:solidFill>
                          <a:srgbClr val="000000"/>
                        </a:solidFill>
                        <a:latin typeface="Calibri"/>
                        <a:ea typeface="Calibri"/>
                        <a:cs typeface="Times New Roman"/>
                      </a:endParaRPr>
                    </a:p>
                  </a:txBody>
                  <a:tcPr marL="64909" marR="64909"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2774308">
                <a:tc>
                  <a:txBody>
                    <a:bodyPr/>
                    <a:lstStyle/>
                    <a:p>
                      <a:pPr algn="just">
                        <a:lnSpc>
                          <a:spcPct val="115000"/>
                        </a:lnSpc>
                        <a:spcAft>
                          <a:spcPts val="0"/>
                        </a:spcAft>
                      </a:pPr>
                      <a:r>
                        <a:rPr lang="es-MX" sz="800" b="1" i="0" dirty="0">
                          <a:solidFill>
                            <a:srgbClr val="000000"/>
                          </a:solidFill>
                          <a:latin typeface="Calibri"/>
                          <a:ea typeface="Calibri"/>
                          <a:cs typeface="Arial"/>
                        </a:rPr>
                        <a:t>Punto de acuerdo por el que se solicita al Consejo Nacional para las Personas con Discapacidad de la Secretaría de Salud, al DIF y a la SEP, un informe detallado del ejercicio del presupuesto para este sector vulnerable, así como el impacto al mismo.</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Ceballos Llerenas Hilda (PRI)</a:t>
                      </a:r>
                      <a:r>
                        <a:rPr lang="es-MX" sz="800" b="1" dirty="0">
                          <a:solidFill>
                            <a:srgbClr val="000000"/>
                          </a:solidFill>
                          <a:latin typeface="Calibri"/>
                          <a:ea typeface="Calibri"/>
                          <a:cs typeface="Calibri"/>
                        </a:rPr>
                        <a:t>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0" u="sng" strike="noStrike" dirty="0">
                          <a:solidFill>
                            <a:srgbClr val="000000"/>
                          </a:solidFill>
                          <a:latin typeface="Calibri"/>
                          <a:ea typeface="Calibri"/>
                          <a:cs typeface="Calibri"/>
                          <a:hlinkClick r:id="rId2"/>
                        </a:rPr>
                        <a:t> 16-Febrero-2010</a:t>
                      </a:r>
                      <a:endParaRPr lang="es-MX" sz="800" dirty="0">
                        <a:solidFill>
                          <a:srgbClr val="000000"/>
                        </a:solidFill>
                        <a:latin typeface="Calibri"/>
                        <a:ea typeface="Calibri"/>
                        <a:cs typeface="Times New Roman"/>
                      </a:endParaRPr>
                    </a:p>
                  </a:txBody>
                  <a:tcPr marL="64909" marR="6490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Fecha de presentación:</a:t>
                      </a:r>
                      <a:r>
                        <a:rPr lang="es-MX" sz="800" b="1" i="0" dirty="0">
                          <a:solidFill>
                            <a:srgbClr val="000000"/>
                          </a:solidFill>
                          <a:latin typeface="Calibri"/>
                          <a:ea typeface="Calibri"/>
                          <a:cs typeface="Arial"/>
                        </a:rPr>
                        <a:t> 2-Marzo-2010</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t>
                      </a:r>
                      <a:r>
                        <a:rPr lang="es-MX" sz="800" b="1" dirty="0">
                          <a:solidFill>
                            <a:srgbClr val="000000"/>
                          </a:solidFill>
                          <a:latin typeface="Calibri"/>
                          <a:ea typeface="Calibri"/>
                          <a:cs typeface="Calibri"/>
                        </a:rPr>
                        <a:t>- Atención a Grupos Vulnerables</a:t>
                      </a:r>
                      <a:endParaRPr lang="es-MX" sz="800" dirty="0">
                        <a:solidFill>
                          <a:srgbClr val="000000"/>
                        </a:solidFill>
                        <a:latin typeface="Calibri"/>
                        <a:ea typeface="Calibri"/>
                        <a:cs typeface="Times New Roman"/>
                      </a:endParaRPr>
                    </a:p>
                  </a:txBody>
                  <a:tcPr marL="64909" marR="6490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ÚNICO.- Que por conducto de la Presidencia de la Mesa Directiva de esta honorable Cámara de Diputados, se solicite al Consejo Nacional para las Personas con Discapacidad de la Secretaría de Salud; al Sistema Nacional para el Desarrollo Integral de la Familia y a la Secretaría de Educación Pública, un informe detallado del ejercicio del presupuesto para este sector vulnerable, así como el impacto de los ajustes presupuestales en el cumplimiento de los objetivos institucionales de este programa.</a:t>
                      </a:r>
                      <a:endParaRPr lang="es-MX" sz="800" dirty="0">
                        <a:solidFill>
                          <a:srgbClr val="000000"/>
                        </a:solidFill>
                        <a:latin typeface="Calibri"/>
                        <a:ea typeface="Calibri"/>
                        <a:cs typeface="Times New Roman"/>
                      </a:endParaRPr>
                    </a:p>
                  </a:txBody>
                  <a:tcPr marL="64909" marR="6490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endParaRPr lang="es-MX" sz="800">
                        <a:solidFill>
                          <a:srgbClr val="000000"/>
                        </a:solidFill>
                        <a:latin typeface="Calibri"/>
                        <a:ea typeface="Calibri"/>
                        <a:cs typeface="Times New Roman"/>
                      </a:endParaRPr>
                    </a:p>
                  </a:txBody>
                  <a:tcPr marL="64909" marR="6490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dictaminado enviado a la presidencia de la mesa directiva el 30 de abril de 2010</a:t>
                      </a:r>
                      <a:endParaRPr lang="es-MX" sz="800">
                        <a:solidFill>
                          <a:srgbClr val="000000"/>
                        </a:solidFill>
                        <a:latin typeface="Calibri"/>
                        <a:ea typeface="Calibri"/>
                        <a:cs typeface="Times New Roman"/>
                      </a:endParaRPr>
                    </a:p>
                  </a:txBody>
                  <a:tcPr marL="64909" marR="64909"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r h="2336259">
                <a:tc>
                  <a:txBody>
                    <a:bodyPr/>
                    <a:lstStyle/>
                    <a:p>
                      <a:pPr algn="just">
                        <a:lnSpc>
                          <a:spcPct val="115000"/>
                        </a:lnSpc>
                        <a:spcAft>
                          <a:spcPts val="0"/>
                        </a:spcAft>
                      </a:pPr>
                      <a:r>
                        <a:rPr lang="es-MX" sz="800" b="1" i="0">
                          <a:solidFill>
                            <a:srgbClr val="000000"/>
                          </a:solidFill>
                          <a:latin typeface="Calibri"/>
                          <a:ea typeface="Calibri"/>
                          <a:cs typeface="Arial"/>
                        </a:rPr>
                        <a:t>Punto de acuerdo por el que se exhorta a los Congresos Estatales y a la ALDF, a crear una Comisión de la Niñez, Adolescencia y Familias.</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Aguirre Maldonado Ma. de Jesús (PRI)</a:t>
                      </a:r>
                      <a:r>
                        <a:rPr lang="es-MX" sz="800" b="1">
                          <a:solidFill>
                            <a:srgbClr val="000000"/>
                          </a:solidFill>
                          <a:latin typeface="Calibri"/>
                          <a:ea typeface="Calibri"/>
                          <a:cs typeface="Calibri"/>
                        </a:rPr>
                        <a:t>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i="0">
                          <a:solidFill>
                            <a:srgbClr val="000000"/>
                          </a:solidFill>
                          <a:latin typeface="Calibri"/>
                          <a:ea typeface="Calibri"/>
                          <a:cs typeface="Arial"/>
                        </a:rPr>
                        <a:t>Publicación en Gaceta:</a:t>
                      </a:r>
                      <a:r>
                        <a:rPr lang="es-MX" sz="800" b="0" u="sng" strike="noStrike">
                          <a:solidFill>
                            <a:srgbClr val="000000"/>
                          </a:solidFill>
                          <a:latin typeface="Calibri"/>
                          <a:ea typeface="Calibri"/>
                          <a:cs typeface="Calibri"/>
                          <a:hlinkClick r:id="rId3"/>
                        </a:rPr>
                        <a:t> 24-Marzo-2010</a:t>
                      </a:r>
                      <a:endParaRPr lang="es-MX" sz="800">
                        <a:solidFill>
                          <a:srgbClr val="000000"/>
                        </a:solidFill>
                        <a:latin typeface="Calibri"/>
                        <a:ea typeface="Calibri"/>
                        <a:cs typeface="Times New Roman"/>
                      </a:endParaRPr>
                    </a:p>
                  </a:txBody>
                  <a:tcPr marL="64909" marR="64909" marT="0" marB="0">
                    <a:lnL>
                      <a:noFill/>
                    </a:lnL>
                    <a:lnR>
                      <a:noFill/>
                    </a:lnR>
                    <a:lnT>
                      <a:noFill/>
                    </a:lnT>
                    <a:lnB>
                      <a:noFill/>
                    </a:lnB>
                    <a:solidFill>
                      <a:srgbClr val="E6E6E6"/>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24-Marzo-2010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t>
                      </a: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64909" marR="64909" marT="0" marB="0">
                    <a:lnL>
                      <a:noFill/>
                    </a:lnL>
                    <a:lnR>
                      <a:noFill/>
                    </a:lnR>
                    <a:lnT>
                      <a:noFill/>
                    </a:lnT>
                    <a:lnB>
                      <a:noFill/>
                    </a:lnB>
                    <a:solidFill>
                      <a:srgbClr val="E6E6E6"/>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ÚNICO.- Se exhorta a los Congresos estatales y a la Asamblea Legislativa del Distrito Federal a crear una Comisión de la Niñez, Adolescencia y Familias.</a:t>
                      </a:r>
                      <a:endParaRPr lang="es-MX" sz="800" dirty="0">
                        <a:solidFill>
                          <a:srgbClr val="000000"/>
                        </a:solidFill>
                        <a:latin typeface="Calibri"/>
                        <a:ea typeface="Calibri"/>
                        <a:cs typeface="Times New Roman"/>
                      </a:endParaRPr>
                    </a:p>
                  </a:txBody>
                  <a:tcPr marL="64909" marR="64909" marT="0" marB="0">
                    <a:lnL>
                      <a:noFill/>
                    </a:lnL>
                    <a:lnR>
                      <a:noFill/>
                    </a:lnR>
                    <a:lnT>
                      <a:noFill/>
                    </a:lnT>
                    <a:lnB>
                      <a:noFill/>
                    </a:lnB>
                    <a:solidFill>
                      <a:srgbClr val="E6E6E6"/>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64909" marR="64909" marT="0" marB="0">
                    <a:lnL>
                      <a:noFill/>
                    </a:lnL>
                    <a:lnR>
                      <a:noFill/>
                    </a:lnR>
                    <a:lnT>
                      <a:noFill/>
                    </a:lnT>
                    <a:lnB>
                      <a:noFill/>
                    </a:lnB>
                    <a:solidFill>
                      <a:srgbClr val="E6E6E6"/>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cuenta con anteproyecto de dictamen</a:t>
                      </a:r>
                      <a:endParaRPr lang="es-MX" sz="800" dirty="0">
                        <a:solidFill>
                          <a:srgbClr val="000000"/>
                        </a:solidFill>
                        <a:latin typeface="Calibri"/>
                        <a:ea typeface="Calibri"/>
                        <a:cs typeface="Times New Roman"/>
                      </a:endParaRPr>
                    </a:p>
                  </a:txBody>
                  <a:tcPr marL="64909" marR="64909" marT="0" marB="0">
                    <a:lnL>
                      <a:noFill/>
                    </a:lnL>
                    <a:lnR>
                      <a:noFill/>
                    </a:lnR>
                    <a:lnT>
                      <a:noFill/>
                    </a:lnT>
                    <a:lnB>
                      <a:noFill/>
                    </a:lnB>
                    <a:solidFill>
                      <a:srgbClr val="E6E6E6"/>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FUNDAMENTO LEGAL</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1" y="548680"/>
          <a:ext cx="7920880" cy="5400600"/>
        </p:xfrm>
        <a:graphic>
          <a:graphicData uri="http://schemas.openxmlformats.org/drawingml/2006/table">
            <a:tbl>
              <a:tblPr/>
              <a:tblGrid>
                <a:gridCol w="1640341"/>
                <a:gridCol w="1544982"/>
                <a:gridCol w="2489819"/>
                <a:gridCol w="761994"/>
                <a:gridCol w="1483744"/>
              </a:tblGrid>
              <a:tr h="2189432">
                <a:tc>
                  <a:txBody>
                    <a:bodyPr/>
                    <a:lstStyle/>
                    <a:p>
                      <a:pPr algn="just">
                        <a:lnSpc>
                          <a:spcPct val="115000"/>
                        </a:lnSpc>
                        <a:spcAft>
                          <a:spcPts val="0"/>
                        </a:spcAft>
                      </a:pPr>
                      <a:r>
                        <a:rPr lang="es-MX" sz="800" b="1" i="0" dirty="0">
                          <a:solidFill>
                            <a:srgbClr val="000000"/>
                          </a:solidFill>
                          <a:latin typeface="Calibri"/>
                          <a:ea typeface="Calibri"/>
                          <a:cs typeface="Arial"/>
                        </a:rPr>
                        <a:t>Punto de acuerdo por el que se exhorta a los Congresos Estatales y a la ALDF, a crear una Comisión de la Niñez, Adolescencia y Familias.</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Aguirre Maldonado Ma. de Jesús (PRI)</a:t>
                      </a:r>
                      <a:r>
                        <a:rPr lang="es-MX" sz="800" b="1" dirty="0">
                          <a:solidFill>
                            <a:srgbClr val="000000"/>
                          </a:solidFill>
                          <a:latin typeface="Calibri"/>
                          <a:ea typeface="Calibri"/>
                          <a:cs typeface="Calibri"/>
                        </a:rPr>
                        <a:t>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0" u="sng" strike="noStrike" dirty="0">
                          <a:solidFill>
                            <a:srgbClr val="000000"/>
                          </a:solidFill>
                          <a:latin typeface="Calibri"/>
                          <a:ea typeface="Calibri"/>
                          <a:cs typeface="Calibri"/>
                          <a:hlinkClick r:id="rId2"/>
                        </a:rPr>
                        <a:t> 24-Marzo-2010</a:t>
                      </a:r>
                      <a:endParaRPr lang="es-MX" sz="800" dirty="0">
                        <a:solidFill>
                          <a:srgbClr val="000000"/>
                        </a:solidFill>
                        <a:latin typeface="Calibri"/>
                        <a:ea typeface="Calibri"/>
                        <a:cs typeface="Times New Roman"/>
                      </a:endParaRPr>
                    </a:p>
                  </a:txBody>
                  <a:tcPr marL="61400" marR="6140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24-Marzo-2010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 Atención a Grupos Vulnerables</a:t>
                      </a:r>
                      <a:endParaRPr lang="es-MX" sz="800" dirty="0">
                        <a:solidFill>
                          <a:srgbClr val="000000"/>
                        </a:solidFill>
                        <a:latin typeface="Calibri"/>
                        <a:ea typeface="Calibri"/>
                        <a:cs typeface="Times New Roman"/>
                      </a:endParaRPr>
                    </a:p>
                  </a:txBody>
                  <a:tcPr marL="61400" marR="6140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ÚNICO.- Se exhorta a los Congresos estatales y a la Asamblea Legislativa del Distrito Federal a crear una Comisión de la Niñez, Adolescencia y Familias.</a:t>
                      </a:r>
                      <a:endParaRPr lang="es-MX" sz="800" dirty="0">
                        <a:solidFill>
                          <a:srgbClr val="000000"/>
                        </a:solidFill>
                        <a:latin typeface="Calibri"/>
                        <a:ea typeface="Calibri"/>
                        <a:cs typeface="Times New Roman"/>
                      </a:endParaRPr>
                    </a:p>
                  </a:txBody>
                  <a:tcPr marL="61400" marR="6140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prioritario</a:t>
                      </a:r>
                      <a:endParaRPr lang="es-MX" sz="800">
                        <a:solidFill>
                          <a:srgbClr val="000000"/>
                        </a:solidFill>
                        <a:latin typeface="Calibri"/>
                        <a:ea typeface="Calibri"/>
                        <a:cs typeface="Times New Roman"/>
                      </a:endParaRPr>
                    </a:p>
                  </a:txBody>
                  <a:tcPr marL="61400" marR="6140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se cuenta con anteproyecto de dictamen</a:t>
                      </a:r>
                      <a:endParaRPr lang="es-MX" sz="800">
                        <a:solidFill>
                          <a:srgbClr val="000000"/>
                        </a:solidFill>
                        <a:latin typeface="Calibri"/>
                        <a:ea typeface="Calibri"/>
                        <a:cs typeface="Times New Roman"/>
                      </a:endParaRPr>
                    </a:p>
                  </a:txBody>
                  <a:tcPr marL="61400" marR="6140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3211168">
                <a:tc>
                  <a:txBody>
                    <a:bodyPr/>
                    <a:lstStyle/>
                    <a:p>
                      <a:pPr algn="just">
                        <a:lnSpc>
                          <a:spcPct val="115000"/>
                        </a:lnSpc>
                        <a:spcAft>
                          <a:spcPts val="0"/>
                        </a:spcAft>
                      </a:pPr>
                      <a:r>
                        <a:rPr lang="es-MX" sz="800" b="1" i="0">
                          <a:solidFill>
                            <a:srgbClr val="000000"/>
                          </a:solidFill>
                          <a:latin typeface="Calibri"/>
                          <a:ea typeface="Calibri"/>
                          <a:cs typeface="Arial"/>
                        </a:rPr>
                        <a:t>Punto de acuerdo por el que se exhorta a las autoridades competentes de la Federación, de las Entidades Federativas, del Distrito Federal y de los Municipios, adecuen las instalaciones de cultura física y deportiva de acuerdo con las necesidades de las personas con discapacidad, particularmente las que padecen acondroplasia.</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Cortés León Yulenny Guylaine (PAN)</a:t>
                      </a:r>
                      <a:r>
                        <a:rPr lang="es-MX" sz="800" b="1">
                          <a:solidFill>
                            <a:srgbClr val="000000"/>
                          </a:solidFill>
                          <a:latin typeface="Calibri"/>
                          <a:ea typeface="Calibri"/>
                          <a:cs typeface="Calibri"/>
                        </a:rPr>
                        <a:t>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i="0">
                          <a:solidFill>
                            <a:srgbClr val="000000"/>
                          </a:solidFill>
                          <a:latin typeface="Calibri"/>
                          <a:ea typeface="Calibri"/>
                          <a:cs typeface="Arial"/>
                        </a:rPr>
                        <a:t>Publicación en Gaceta:</a:t>
                      </a:r>
                      <a:r>
                        <a:rPr lang="es-MX" sz="800" b="0" u="sng" strike="noStrike">
                          <a:solidFill>
                            <a:srgbClr val="000000"/>
                          </a:solidFill>
                          <a:latin typeface="Calibri"/>
                          <a:ea typeface="Calibri"/>
                          <a:cs typeface="Calibri"/>
                          <a:hlinkClick r:id="rId3"/>
                        </a:rPr>
                        <a:t> 7-Abril-2010</a:t>
                      </a:r>
                      <a:endParaRPr lang="es-MX" sz="800">
                        <a:solidFill>
                          <a:srgbClr val="000000"/>
                        </a:solidFill>
                        <a:latin typeface="Calibri"/>
                        <a:ea typeface="Calibri"/>
                        <a:cs typeface="Times New Roman"/>
                      </a:endParaRPr>
                    </a:p>
                  </a:txBody>
                  <a:tcPr marL="61400" marR="6140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7-Abril-2010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Unidas  </a:t>
                      </a:r>
                      <a:r>
                        <a:rPr lang="es-MX" sz="800" b="1">
                          <a:solidFill>
                            <a:srgbClr val="000000"/>
                          </a:solidFill>
                          <a:latin typeface="Calibri"/>
                          <a:ea typeface="Calibri"/>
                          <a:cs typeface="Calibri"/>
                        </a:rPr>
                        <a:t>- Juventud y Deporte</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61400" marR="6140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ÚNICO.- La Cámara de Diputados del honorable Congreso de la Unión, exhorta respetuosamente a las autoridades competentes de la federación, los estados, el Distrito Federal y los municipios, para que en el ámbito de sus atribuciones y en el cumplimiento del marco jurídico en la materia, adecuen las instalaciones de cultura física y deportiva, de acuerdo con las necesidades y requerimientos de las personas con alguna discapacidad, particularmente para las personas que padecen acondroplasia.</a:t>
                      </a:r>
                      <a:endParaRPr lang="es-MX" sz="800" dirty="0">
                        <a:solidFill>
                          <a:srgbClr val="000000"/>
                        </a:solidFill>
                        <a:latin typeface="Calibri"/>
                        <a:ea typeface="Calibri"/>
                        <a:cs typeface="Times New Roman"/>
                      </a:endParaRPr>
                    </a:p>
                  </a:txBody>
                  <a:tcPr marL="61400" marR="6140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61400" marR="6140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cuenta con anteproyecto de dictamen que retoma consideraciones formuladas por la dip. Nely Miranda Herrera</a:t>
                      </a:r>
                      <a:endParaRPr lang="es-MX" sz="800" dirty="0">
                        <a:solidFill>
                          <a:srgbClr val="000000"/>
                        </a:solidFill>
                        <a:latin typeface="Calibri"/>
                        <a:ea typeface="Calibri"/>
                        <a:cs typeface="Times New Roman"/>
                      </a:endParaRPr>
                    </a:p>
                  </a:txBody>
                  <a:tcPr marL="61400" marR="61400"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0" y="476672"/>
          <a:ext cx="7920880" cy="5608320"/>
        </p:xfrm>
        <a:graphic>
          <a:graphicData uri="http://schemas.openxmlformats.org/drawingml/2006/table">
            <a:tbl>
              <a:tblPr/>
              <a:tblGrid>
                <a:gridCol w="1640339"/>
                <a:gridCol w="1544984"/>
                <a:gridCol w="3295397"/>
                <a:gridCol w="648072"/>
                <a:gridCol w="792088"/>
              </a:tblGrid>
              <a:tr h="3140021">
                <a:tc>
                  <a:txBody>
                    <a:bodyPr/>
                    <a:lstStyle/>
                    <a:p>
                      <a:pPr algn="just">
                        <a:lnSpc>
                          <a:spcPct val="115000"/>
                        </a:lnSpc>
                        <a:spcAft>
                          <a:spcPts val="0"/>
                        </a:spcAft>
                      </a:pPr>
                      <a:r>
                        <a:rPr lang="es-MX" sz="800" b="1" i="0" dirty="0">
                          <a:solidFill>
                            <a:srgbClr val="000000"/>
                          </a:solidFill>
                          <a:latin typeface="Calibri"/>
                          <a:ea typeface="Calibri"/>
                          <a:cs typeface="Arial"/>
                        </a:rPr>
                        <a:t>Punto de acuerdo relativo al seguimiento de las víctimas de violencia sexual y las opciones que tienen para enfrentar un embarazo, particularmente en el estado de Quintana Roo.</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err="1">
                          <a:solidFill>
                            <a:srgbClr val="000000"/>
                          </a:solidFill>
                          <a:latin typeface="Calibri"/>
                          <a:ea typeface="Calibri"/>
                          <a:cs typeface="Arial"/>
                        </a:rPr>
                        <a:t>Incháustegui</a:t>
                      </a:r>
                      <a:r>
                        <a:rPr lang="es-MX" sz="800" b="0" i="0" dirty="0">
                          <a:solidFill>
                            <a:srgbClr val="000000"/>
                          </a:solidFill>
                          <a:latin typeface="Calibri"/>
                          <a:ea typeface="Calibri"/>
                          <a:cs typeface="Arial"/>
                        </a:rPr>
                        <a:t> Romero Teresa del Carmen (PRD)</a:t>
                      </a:r>
                      <a:r>
                        <a:rPr lang="es-MX" sz="800" b="1" dirty="0">
                          <a:solidFill>
                            <a:srgbClr val="000000"/>
                          </a:solidFill>
                          <a:latin typeface="Calibri"/>
                          <a:ea typeface="Calibri"/>
                          <a:cs typeface="Calibri"/>
                        </a:rPr>
                        <a:t>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0" u="sng" strike="noStrike" dirty="0">
                          <a:solidFill>
                            <a:srgbClr val="000000"/>
                          </a:solidFill>
                          <a:latin typeface="Calibri"/>
                          <a:ea typeface="Calibri"/>
                          <a:cs typeface="Calibri"/>
                          <a:hlinkClick r:id="rId2"/>
                        </a:rPr>
                        <a:t> 21-Abril-2010</a:t>
                      </a:r>
                      <a:endParaRPr lang="es-MX" sz="800" dirty="0">
                        <a:solidFill>
                          <a:srgbClr val="000000"/>
                        </a:solidFill>
                        <a:latin typeface="Calibri"/>
                        <a:ea typeface="Calibri"/>
                        <a:cs typeface="Times New Roman"/>
                      </a:endParaRPr>
                    </a:p>
                  </a:txBody>
                  <a:tcPr marL="38505" marR="3850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21-Abril-2010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Unidas  - Equidad y Género</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Atención a Grupos Vulnerables</a:t>
                      </a:r>
                      <a:endParaRPr lang="es-MX" sz="800" dirty="0">
                        <a:solidFill>
                          <a:srgbClr val="000000"/>
                        </a:solidFill>
                        <a:latin typeface="Calibri"/>
                        <a:ea typeface="Calibri"/>
                        <a:cs typeface="Times New Roman"/>
                      </a:endParaRPr>
                    </a:p>
                  </a:txBody>
                  <a:tcPr marL="38505" marR="3850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1. Solicita respetuosamente al gobierno del estado de Quintana Roo un informe pormenorizado que incluya el material probatorio, de los procedimientos realizados por la Procuraduría General de Justicia del estado y el Sistema Integral para la Familia estatal en el caso de la niña abusada sexualmente en la comunidad de </a:t>
                      </a:r>
                      <a:r>
                        <a:rPr lang="es-MX" sz="800" b="1" i="0" dirty="0" err="1">
                          <a:solidFill>
                            <a:srgbClr val="000000"/>
                          </a:solidFill>
                          <a:latin typeface="Calibri"/>
                          <a:ea typeface="Calibri"/>
                          <a:cs typeface="Arial"/>
                        </a:rPr>
                        <a:t>Rovirosa</a:t>
                      </a:r>
                      <a:r>
                        <a:rPr lang="es-MX" sz="800" b="1" i="0" dirty="0">
                          <a:solidFill>
                            <a:srgbClr val="000000"/>
                          </a:solidFill>
                          <a:latin typeface="Calibri"/>
                          <a:ea typeface="Calibri"/>
                          <a:cs typeface="Arial"/>
                        </a:rPr>
                        <a:t>.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2. Solicita respetuosamente a los gobiernos de las entidades federativas que informen sobre: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a) El número de casos de mujeres y niñas que han denunciado violación y cuántas de éstas el gobierno les ha brindado servicios de interrupción segura del embarazo;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b) Cuál es el procedimiento para informar a las víctimas y sus familiares sobre las opciones que tienen para enfrentar el embarazo,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c) Cuáles son las acciones que han realizado para la implementación de la Norma Oficial Mexicana sobre violencia familiar, sexual y contra las mujeres. Criterios para la prevención y atención (NOM 046). </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3. Exhorta respetuosamente a la Comisión Nacional de Derechos Humanos a iniciar, en el marco de sus facultades, una investigación y verifique las acciones realizadas por el Estado mexicano para el cumplimiento del acuerdo de solución amistosa en el caso "Paulina Ramírez versus Estado mexicano".</a:t>
                      </a:r>
                      <a:endParaRPr lang="es-MX" sz="800" dirty="0">
                        <a:solidFill>
                          <a:srgbClr val="000000"/>
                        </a:solidFill>
                        <a:latin typeface="Calibri"/>
                        <a:ea typeface="Calibri"/>
                        <a:cs typeface="Times New Roman"/>
                      </a:endParaRPr>
                    </a:p>
                  </a:txBody>
                  <a:tcPr marL="38505" marR="3850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38505" marR="3850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CUENTA CON ANTEPROYECTO DE DICTAMEN</a:t>
                      </a:r>
                      <a:endParaRPr lang="es-MX" sz="800" dirty="0">
                        <a:solidFill>
                          <a:srgbClr val="000000"/>
                        </a:solidFill>
                        <a:latin typeface="Calibri"/>
                        <a:ea typeface="Calibri"/>
                        <a:cs typeface="Times New Roman"/>
                      </a:endParaRPr>
                    </a:p>
                  </a:txBody>
                  <a:tcPr marL="38505" marR="3850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900539">
                <a:tc>
                  <a:txBody>
                    <a:bodyPr/>
                    <a:lstStyle/>
                    <a:p>
                      <a:pPr algn="just">
                        <a:lnSpc>
                          <a:spcPct val="115000"/>
                        </a:lnSpc>
                        <a:spcAft>
                          <a:spcPts val="0"/>
                        </a:spcAft>
                      </a:pPr>
                      <a:r>
                        <a:rPr lang="es-MX" sz="800" b="1" i="0" dirty="0">
                          <a:solidFill>
                            <a:srgbClr val="000000"/>
                          </a:solidFill>
                          <a:latin typeface="Calibri"/>
                          <a:ea typeface="Calibri"/>
                          <a:cs typeface="Arial"/>
                        </a:rPr>
                        <a:t>Punto de acuerdo por el que se exhorta a las autoridades educativas federales, estatales y municipales, realicen las acciones correspondientes para que todas las instituciones educativas, apliquen las leyes y normas correspondientes en materia de accesibilidad de las personas con discapacidad.</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Novoa Mossberger María Joann (PAN)</a:t>
                      </a:r>
                      <a:r>
                        <a:rPr lang="es-MX" sz="800" b="1" dirty="0">
                          <a:solidFill>
                            <a:srgbClr val="000000"/>
                          </a:solidFill>
                          <a:latin typeface="Calibri"/>
                          <a:ea typeface="Calibri"/>
                          <a:cs typeface="Calibri"/>
                        </a:rPr>
                        <a:t> </a:t>
                      </a:r>
                      <a:br>
                        <a:rPr lang="es-MX" sz="800" b="1"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0" u="sng" strike="noStrike" dirty="0">
                          <a:solidFill>
                            <a:srgbClr val="000000"/>
                          </a:solidFill>
                          <a:latin typeface="Calibri"/>
                          <a:ea typeface="Calibri"/>
                          <a:cs typeface="Calibri"/>
                          <a:hlinkClick r:id="rId2"/>
                        </a:rPr>
                        <a:t> 21-Abril-2010</a:t>
                      </a:r>
                      <a:endParaRPr lang="es-MX" sz="800" dirty="0">
                        <a:solidFill>
                          <a:srgbClr val="000000"/>
                        </a:solidFill>
                        <a:latin typeface="Calibri"/>
                        <a:ea typeface="Calibri"/>
                        <a:cs typeface="Times New Roman"/>
                      </a:endParaRPr>
                    </a:p>
                  </a:txBody>
                  <a:tcPr marL="38505" marR="38505"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27-Abril-2010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t>
                      </a: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38505" marR="38505"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ÚNICO.- Que la Cámara de Diputados exhorte respetuosamente a las autoridades educativas federales, a las estatales y a las municipales a realizar las acciones conducentes a que todas las instituciones educativas, públicas y privadas, apliquen las leyes y las normas correspondientes en materia de accesibilidad de las personas con discapacidad.</a:t>
                      </a:r>
                      <a:endParaRPr lang="es-MX" sz="800">
                        <a:solidFill>
                          <a:srgbClr val="000000"/>
                        </a:solidFill>
                        <a:latin typeface="Calibri"/>
                        <a:ea typeface="Calibri"/>
                        <a:cs typeface="Times New Roman"/>
                      </a:endParaRPr>
                    </a:p>
                  </a:txBody>
                  <a:tcPr marL="38505" marR="38505"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38505" marR="38505"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CUENTA CON ANTEPROYECTO DE DICTAMEN</a:t>
                      </a:r>
                      <a:endParaRPr lang="es-MX" sz="800" dirty="0">
                        <a:solidFill>
                          <a:srgbClr val="000000"/>
                        </a:solidFill>
                        <a:latin typeface="Calibri"/>
                        <a:ea typeface="Calibri"/>
                        <a:cs typeface="Times New Roman"/>
                      </a:endParaRPr>
                    </a:p>
                  </a:txBody>
                  <a:tcPr marL="38505" marR="38505"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Tabla"/>
          <p:cNvGraphicFramePr>
            <a:graphicFrameLocks noGrp="1"/>
          </p:cNvGraphicFramePr>
          <p:nvPr/>
        </p:nvGraphicFramePr>
        <p:xfrm>
          <a:off x="611560" y="692696"/>
          <a:ext cx="7920879" cy="5327904"/>
        </p:xfrm>
        <a:graphic>
          <a:graphicData uri="http://schemas.openxmlformats.org/drawingml/2006/table">
            <a:tbl>
              <a:tblPr/>
              <a:tblGrid>
                <a:gridCol w="1640340"/>
                <a:gridCol w="1544983"/>
                <a:gridCol w="2489819"/>
                <a:gridCol w="761994"/>
                <a:gridCol w="1483743"/>
              </a:tblGrid>
              <a:tr h="1931414">
                <a:tc>
                  <a:txBody>
                    <a:bodyPr/>
                    <a:lstStyle/>
                    <a:p>
                      <a:pPr algn="just">
                        <a:lnSpc>
                          <a:spcPct val="115000"/>
                        </a:lnSpc>
                        <a:spcAft>
                          <a:spcPts val="0"/>
                        </a:spcAft>
                      </a:pPr>
                      <a:r>
                        <a:rPr lang="es-MX" sz="800" b="1" i="0" dirty="0">
                          <a:solidFill>
                            <a:srgbClr val="000000"/>
                          </a:solidFill>
                          <a:latin typeface="Calibri"/>
                          <a:ea typeface="Calibri"/>
                          <a:cs typeface="Arial"/>
                        </a:rPr>
                        <a:t>Punto de acuerdo por el que se exhorta a las entidades federativas, homologuen su legislación local con lo establecido a nivel federal en materia de explotación sexual infantil.</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i="0" dirty="0">
                          <a:solidFill>
                            <a:srgbClr val="000000"/>
                          </a:solidFill>
                          <a:latin typeface="Calibri"/>
                          <a:ea typeface="Calibri"/>
                          <a:cs typeface="Arial"/>
                        </a:rPr>
                        <a:t>Proponente: </a:t>
                      </a:r>
                      <a:r>
                        <a:rPr lang="es-MX" sz="800" b="0" i="0" dirty="0">
                          <a:solidFill>
                            <a:srgbClr val="000000"/>
                          </a:solidFill>
                          <a:latin typeface="Calibri"/>
                          <a:ea typeface="Calibri"/>
                          <a:cs typeface="Arial"/>
                        </a:rPr>
                        <a:t>Aguirre Maldonado Ma. de Jesús (PRI)</a:t>
                      </a:r>
                      <a:r>
                        <a:rPr lang="es-MX" sz="800" b="1" dirty="0">
                          <a:solidFill>
                            <a:srgbClr val="000000"/>
                          </a:solidFill>
                          <a:latin typeface="Calibri"/>
                          <a:ea typeface="Calibri"/>
                          <a:cs typeface="Calibri"/>
                        </a:rPr>
                        <a:t>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1" i="0" dirty="0">
                          <a:solidFill>
                            <a:srgbClr val="000000"/>
                          </a:solidFill>
                          <a:latin typeface="Calibri"/>
                          <a:ea typeface="Calibri"/>
                          <a:cs typeface="Arial"/>
                        </a:rPr>
                        <a:t>Publicación en Gaceta:</a:t>
                      </a:r>
                      <a:r>
                        <a:rPr lang="es-MX" sz="800" b="0" u="sng" strike="noStrike" dirty="0">
                          <a:solidFill>
                            <a:srgbClr val="000000"/>
                          </a:solidFill>
                          <a:latin typeface="Calibri"/>
                          <a:ea typeface="Calibri"/>
                          <a:cs typeface="Calibri"/>
                          <a:hlinkClick r:id="rId2"/>
                        </a:rPr>
                        <a:t> 21-Abril-2010</a:t>
                      </a:r>
                      <a:endParaRPr lang="es-MX" sz="800" dirty="0">
                        <a:solidFill>
                          <a:srgbClr val="000000"/>
                        </a:solidFill>
                        <a:latin typeface="Calibri"/>
                        <a:ea typeface="Calibri"/>
                        <a:cs typeface="Times New Roman"/>
                      </a:endParaRPr>
                    </a:p>
                  </a:txBody>
                  <a:tcPr marL="50484" marR="5048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Fecha de presentación: 28-Abril-2010</a:t>
                      </a: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a:r>
                      <a:br>
                        <a:rPr lang="es-MX" sz="800" b="1" dirty="0">
                          <a:solidFill>
                            <a:srgbClr val="000000"/>
                          </a:solidFill>
                          <a:latin typeface="Calibri"/>
                          <a:ea typeface="Calibri"/>
                          <a:cs typeface="Calibri"/>
                        </a:rPr>
                      </a:br>
                      <a:r>
                        <a:rPr lang="es-MX" sz="800" b="1" dirty="0">
                          <a:solidFill>
                            <a:srgbClr val="000000"/>
                          </a:solidFill>
                          <a:latin typeface="Calibri"/>
                          <a:ea typeface="Calibri"/>
                          <a:cs typeface="Calibri"/>
                        </a:rPr>
                        <a:t>  - Atención a Grupos Vulnerables</a:t>
                      </a:r>
                      <a:endParaRPr lang="es-MX" sz="800" dirty="0">
                        <a:solidFill>
                          <a:srgbClr val="000000"/>
                        </a:solidFill>
                        <a:latin typeface="Calibri"/>
                        <a:ea typeface="Calibri"/>
                        <a:cs typeface="Times New Roman"/>
                      </a:endParaRPr>
                    </a:p>
                  </a:txBody>
                  <a:tcPr marL="50484" marR="5048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i="0" dirty="0">
                          <a:solidFill>
                            <a:srgbClr val="000000"/>
                          </a:solidFill>
                          <a:latin typeface="Calibri"/>
                          <a:ea typeface="Calibri"/>
                          <a:cs typeface="Arial"/>
                        </a:rPr>
                        <a:t>ÚNICO.- Se exhorta a las entidades federativas a homologar su legislación local con lo establecido a nivel federal en materia de explotación sexual infantil.</a:t>
                      </a:r>
                      <a:endParaRPr lang="es-MX" sz="800" dirty="0">
                        <a:solidFill>
                          <a:srgbClr val="000000"/>
                        </a:solidFill>
                        <a:latin typeface="Calibri"/>
                        <a:ea typeface="Calibri"/>
                        <a:cs typeface="Times New Roman"/>
                      </a:endParaRPr>
                    </a:p>
                  </a:txBody>
                  <a:tcPr marL="50484" marR="5048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PRIORITARIO</a:t>
                      </a:r>
                      <a:endParaRPr lang="es-MX" sz="800">
                        <a:solidFill>
                          <a:srgbClr val="000000"/>
                        </a:solidFill>
                        <a:latin typeface="Calibri"/>
                        <a:ea typeface="Calibri"/>
                        <a:cs typeface="Times New Roman"/>
                      </a:endParaRPr>
                    </a:p>
                  </a:txBody>
                  <a:tcPr marL="50484" marR="5048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just">
                        <a:lnSpc>
                          <a:spcPct val="115000"/>
                        </a:lnSpc>
                        <a:spcAft>
                          <a:spcPts val="0"/>
                        </a:spcAft>
                      </a:pPr>
                      <a:r>
                        <a:rPr lang="es-MX" sz="800" b="1" cap="small">
                          <a:solidFill>
                            <a:srgbClr val="000000"/>
                          </a:solidFill>
                          <a:latin typeface="Calibri"/>
                          <a:ea typeface="Calibri"/>
                          <a:cs typeface="Calibri"/>
                        </a:rPr>
                        <a:t>SE CUENTA CON ANTEPROYECTO DE DICTAMEN</a:t>
                      </a:r>
                      <a:endParaRPr lang="es-MX" sz="800">
                        <a:solidFill>
                          <a:srgbClr val="000000"/>
                        </a:solidFill>
                        <a:latin typeface="Calibri"/>
                        <a:ea typeface="Calibri"/>
                        <a:cs typeface="Times New Roman"/>
                      </a:endParaRPr>
                    </a:p>
                  </a:txBody>
                  <a:tcPr marL="50484" marR="50484"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3181154">
                <a:tc>
                  <a:txBody>
                    <a:bodyPr/>
                    <a:lstStyle/>
                    <a:p>
                      <a:pPr algn="just">
                        <a:lnSpc>
                          <a:spcPct val="115000"/>
                        </a:lnSpc>
                        <a:spcAft>
                          <a:spcPts val="0"/>
                        </a:spcAft>
                      </a:pPr>
                      <a:r>
                        <a:rPr lang="es-MX" sz="800" b="1" i="0">
                          <a:solidFill>
                            <a:srgbClr val="000000"/>
                          </a:solidFill>
                          <a:latin typeface="Calibri"/>
                          <a:ea typeface="Calibri"/>
                          <a:cs typeface="Arial"/>
                        </a:rPr>
                        <a:t>Punto de acuerdo por el que se exhorta a los titulares de la SEP, SS y la PGR, a fin de identificar a los niños, niñas y adolescentes que vivan alguna situación de maltrato, así como sancionar a los responsables, haciendo cumplir las leyes correspondientes en la materia.</a:t>
                      </a: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b="1" i="0">
                          <a:solidFill>
                            <a:srgbClr val="000000"/>
                          </a:solidFill>
                          <a:latin typeface="Calibri"/>
                          <a:ea typeface="Calibri"/>
                          <a:cs typeface="Arial"/>
                        </a:rPr>
                        <a:t>Proponente: </a:t>
                      </a:r>
                      <a:r>
                        <a:rPr lang="es-MX" sz="800" b="0" i="0">
                          <a:solidFill>
                            <a:srgbClr val="000000"/>
                          </a:solidFill>
                          <a:latin typeface="Calibri"/>
                          <a:ea typeface="Calibri"/>
                          <a:cs typeface="Arial"/>
                        </a:rPr>
                        <a:t>González Morales José Alberto (PRI)</a:t>
                      </a:r>
                      <a:r>
                        <a:rPr lang="es-MX" sz="800" b="1">
                          <a:solidFill>
                            <a:srgbClr val="000000"/>
                          </a:solidFill>
                          <a:latin typeface="Calibri"/>
                          <a:ea typeface="Calibri"/>
                          <a:cs typeface="Calibri"/>
                        </a:rPr>
                        <a:t> </a:t>
                      </a:r>
                      <a:br>
                        <a:rPr lang="es-MX" sz="800" b="1">
                          <a:solidFill>
                            <a:srgbClr val="000000"/>
                          </a:solidFill>
                          <a:latin typeface="Calibri"/>
                          <a:ea typeface="Calibri"/>
                          <a:cs typeface="Calibri"/>
                        </a:rPr>
                      </a:br>
                      <a:r>
                        <a:rPr lang="es-MX" sz="800" b="1">
                          <a:solidFill>
                            <a:srgbClr val="000000"/>
                          </a:solidFill>
                          <a:latin typeface="Calibri"/>
                          <a:ea typeface="Calibri"/>
                          <a:cs typeface="Calibri"/>
                        </a:rPr>
                        <a:t/>
                      </a:r>
                      <a:br>
                        <a:rPr lang="es-MX" sz="800" b="1">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b="1" i="0">
                          <a:solidFill>
                            <a:srgbClr val="000000"/>
                          </a:solidFill>
                          <a:latin typeface="Calibri"/>
                          <a:ea typeface="Calibri"/>
                          <a:cs typeface="Arial"/>
                        </a:rPr>
                        <a:t>Publicación en Gaceta:</a:t>
                      </a:r>
                      <a:r>
                        <a:rPr lang="es-MX" sz="800" b="0" u="sng" strike="noStrike">
                          <a:solidFill>
                            <a:srgbClr val="000000"/>
                          </a:solidFill>
                          <a:latin typeface="Calibri"/>
                          <a:ea typeface="Calibri"/>
                          <a:cs typeface="Calibri"/>
                          <a:hlinkClick r:id="rId3"/>
                        </a:rPr>
                        <a:t> 28-Abril-2010</a:t>
                      </a:r>
                      <a:endParaRPr lang="es-MX" sz="800">
                        <a:solidFill>
                          <a:srgbClr val="000000"/>
                        </a:solidFill>
                        <a:latin typeface="Calibri"/>
                        <a:ea typeface="Calibri"/>
                        <a:cs typeface="Times New Roman"/>
                      </a:endParaRPr>
                    </a:p>
                  </a:txBody>
                  <a:tcPr marL="50484" marR="5048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a:solidFill>
                            <a:srgbClr val="000000"/>
                          </a:solidFill>
                          <a:latin typeface="Calibri"/>
                          <a:ea typeface="Calibri"/>
                          <a:cs typeface="Arial"/>
                        </a:rPr>
                        <a:t>Fecha de presentación:</a:t>
                      </a:r>
                      <a:r>
                        <a:rPr lang="es-MX" sz="800" b="1" i="0">
                          <a:solidFill>
                            <a:srgbClr val="000000"/>
                          </a:solidFill>
                          <a:latin typeface="Calibri"/>
                          <a:ea typeface="Calibri"/>
                          <a:cs typeface="Arial"/>
                        </a:rPr>
                        <a:t> 29-Abril-2010</a:t>
                      </a: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r>
                      <a:br>
                        <a:rPr lang="es-MX" sz="800">
                          <a:solidFill>
                            <a:srgbClr val="000000"/>
                          </a:solidFill>
                          <a:latin typeface="Calibri"/>
                          <a:ea typeface="Calibri"/>
                          <a:cs typeface="Calibri"/>
                        </a:rPr>
                      </a:br>
                      <a:r>
                        <a:rPr lang="es-MX" sz="800">
                          <a:solidFill>
                            <a:srgbClr val="000000"/>
                          </a:solidFill>
                          <a:latin typeface="Calibri"/>
                          <a:ea typeface="Calibri"/>
                          <a:cs typeface="Calibri"/>
                        </a:rPr>
                        <a:t>  </a:t>
                      </a:r>
                      <a:r>
                        <a:rPr lang="es-MX" sz="800" b="1">
                          <a:solidFill>
                            <a:srgbClr val="000000"/>
                          </a:solidFill>
                          <a:latin typeface="Calibri"/>
                          <a:ea typeface="Calibri"/>
                          <a:cs typeface="Calibri"/>
                        </a:rPr>
                        <a:t>- Atención a Grupos Vulnerables</a:t>
                      </a:r>
                      <a:endParaRPr lang="es-MX" sz="800">
                        <a:solidFill>
                          <a:srgbClr val="000000"/>
                        </a:solidFill>
                        <a:latin typeface="Calibri"/>
                        <a:ea typeface="Calibri"/>
                        <a:cs typeface="Times New Roman"/>
                      </a:endParaRPr>
                    </a:p>
                  </a:txBody>
                  <a:tcPr marL="50484" marR="5048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0" i="0" dirty="0">
                          <a:solidFill>
                            <a:srgbClr val="000000"/>
                          </a:solidFill>
                          <a:latin typeface="Calibri"/>
                          <a:ea typeface="Calibri"/>
                          <a:cs typeface="Arial"/>
                        </a:rPr>
                        <a:t>ÚNICO.- Se exhorta a las los titulares de las Secretarías de Educación Pública, y de Salud, así como al de la PGR, a efecto de que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1. En los centros educativos se incorporen especialistas en alud mental para identificar a los niños y a los adolescentes que vivan en situación de maltrato, ya sea físico o psicológico, por profesores o familiares, a fin de brindarles la atención necesaria y evitar consecuencias emocionales de largo plazo.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2. En las comunidades rurales del país se implante el servicio social comunitario con psicólogos, con el objetivo de realizar campañas que permitan un acercamiento a la problemática que viven los niños y los adolescentes, los familiares y la comunidad, quienes recibirán la atención necesaria en caso de observar alguna situación de maltrato. </a:t>
                      </a:r>
                      <a:r>
                        <a:rPr lang="es-MX" sz="800" dirty="0">
                          <a:solidFill>
                            <a:srgbClr val="000000"/>
                          </a:solidFill>
                          <a:latin typeface="Calibri"/>
                          <a:ea typeface="Calibri"/>
                          <a:cs typeface="Calibri"/>
                        </a:rPr>
                        <a:t/>
                      </a:r>
                      <a:br>
                        <a:rPr lang="es-MX" sz="800" dirty="0">
                          <a:solidFill>
                            <a:srgbClr val="000000"/>
                          </a:solidFill>
                          <a:latin typeface="Calibri"/>
                          <a:ea typeface="Calibri"/>
                          <a:cs typeface="Calibri"/>
                        </a:rPr>
                      </a:br>
                      <a:r>
                        <a:rPr lang="es-MX" sz="800" b="0" i="0" dirty="0">
                          <a:solidFill>
                            <a:srgbClr val="000000"/>
                          </a:solidFill>
                          <a:latin typeface="Calibri"/>
                          <a:ea typeface="Calibri"/>
                          <a:cs typeface="Arial"/>
                        </a:rPr>
                        <a:t>3. Elaborar un diagnóstico que nos permita obtener datos reales y actualizados de la situación de violencia contra los menores; asimismo, que sea una herramienta para identificar situaciones de explotación, violación, abuso y homicidio, sancionando a los culpables y haciendo cumplir lo establecido en las leyes de protección de los menores y en el Código Penal Federal.</a:t>
                      </a:r>
                      <a:endParaRPr lang="es-MX" sz="800" dirty="0">
                        <a:solidFill>
                          <a:srgbClr val="000000"/>
                        </a:solidFill>
                        <a:latin typeface="Calibri"/>
                        <a:ea typeface="Calibri"/>
                        <a:cs typeface="Times New Roman"/>
                      </a:endParaRPr>
                    </a:p>
                  </a:txBody>
                  <a:tcPr marL="50484" marR="5048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PRIORITARIO</a:t>
                      </a:r>
                      <a:endParaRPr lang="es-MX" sz="800" dirty="0">
                        <a:solidFill>
                          <a:srgbClr val="000000"/>
                        </a:solidFill>
                        <a:latin typeface="Calibri"/>
                        <a:ea typeface="Calibri"/>
                        <a:cs typeface="Times New Roman"/>
                      </a:endParaRPr>
                    </a:p>
                  </a:txBody>
                  <a:tcPr marL="50484" marR="5048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c>
                  <a:txBody>
                    <a:bodyPr/>
                    <a:lstStyle/>
                    <a:p>
                      <a:pPr algn="just">
                        <a:lnSpc>
                          <a:spcPct val="115000"/>
                        </a:lnSpc>
                        <a:spcAft>
                          <a:spcPts val="0"/>
                        </a:spcAft>
                      </a:pPr>
                      <a:r>
                        <a:rPr lang="es-MX" sz="800" b="1" cap="small" dirty="0">
                          <a:solidFill>
                            <a:srgbClr val="000000"/>
                          </a:solidFill>
                          <a:latin typeface="Calibri"/>
                          <a:ea typeface="Calibri"/>
                          <a:cs typeface="Calibri"/>
                        </a:rPr>
                        <a:t>SE CUENTA CON ANTEPROYECTO DE DICTAMEN</a:t>
                      </a:r>
                      <a:endParaRPr lang="es-MX" sz="800" dirty="0">
                        <a:solidFill>
                          <a:srgbClr val="000000"/>
                        </a:solidFill>
                        <a:latin typeface="Calibri"/>
                        <a:ea typeface="Calibri"/>
                        <a:cs typeface="Times New Roman"/>
                      </a:endParaRPr>
                    </a:p>
                  </a:txBody>
                  <a:tcPr marL="50484" marR="50484" marT="0" marB="0">
                    <a:lnL>
                      <a:noFill/>
                    </a:lnL>
                    <a:lnR>
                      <a:noFill/>
                    </a:lnR>
                    <a:lnT w="19050" cap="flat" cmpd="sng" algn="ctr">
                      <a:solidFill>
                        <a:srgbClr val="FFFFFF"/>
                      </a:solidFill>
                      <a:prstDash val="solid"/>
                      <a:round/>
                      <a:headEnd type="none" w="med" len="med"/>
                      <a:tailEnd type="none" w="med" len="med"/>
                    </a:lnT>
                    <a:lnB>
                      <a:noFill/>
                    </a:lnB>
                    <a:solidFill>
                      <a:srgbClr val="CCCCC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AVANCES EN EL CUMPLIMIENTO DEL PROGRAMA ANUAL DE TRABAJO</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11" name="10 Objeto"/>
          <p:cNvGraphicFramePr>
            <a:graphicFrameLocks noChangeAspect="1"/>
          </p:cNvGraphicFramePr>
          <p:nvPr/>
        </p:nvGraphicFramePr>
        <p:xfrm>
          <a:off x="1514475" y="1400175"/>
          <a:ext cx="6086475" cy="4210050"/>
        </p:xfrm>
        <a:graphic>
          <a:graphicData uri="http://schemas.openxmlformats.org/presentationml/2006/ole">
            <p:oleObj spid="_x0000_s80902" name="Documento" r:id="rId3" imgW="6101065" imgH="4210604" progId="Word.Document.12">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5" name="4 Objeto"/>
          <p:cNvGraphicFramePr>
            <a:graphicFrameLocks noChangeAspect="1"/>
          </p:cNvGraphicFramePr>
          <p:nvPr/>
        </p:nvGraphicFramePr>
        <p:xfrm>
          <a:off x="1517650" y="1398588"/>
          <a:ext cx="6100763" cy="4062412"/>
        </p:xfrm>
        <a:graphic>
          <a:graphicData uri="http://schemas.openxmlformats.org/presentationml/2006/ole">
            <p:oleObj spid="_x0000_s79873" name="Documento" r:id="rId3" imgW="6101065" imgH="4063040" progId="Word.Document.12">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5" name="4 Objeto"/>
          <p:cNvGraphicFramePr>
            <a:graphicFrameLocks noChangeAspect="1"/>
          </p:cNvGraphicFramePr>
          <p:nvPr/>
        </p:nvGraphicFramePr>
        <p:xfrm>
          <a:off x="1517650" y="1400175"/>
          <a:ext cx="6100763" cy="5191125"/>
        </p:xfrm>
        <a:graphic>
          <a:graphicData uri="http://schemas.openxmlformats.org/presentationml/2006/ole">
            <p:oleObj spid="_x0000_s78849" name="Documento" r:id="rId3" imgW="6101065" imgH="5191003" progId="Word.Document.12">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REUNIONES PLENARIAS CELEBRADAS</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82945" name="Rectangle 1"/>
          <p:cNvSpPr>
            <a:spLocks noChangeArrowheads="1"/>
          </p:cNvSpPr>
          <p:nvPr/>
        </p:nvSpPr>
        <p:spPr bwMode="auto">
          <a:xfrm>
            <a:off x="0" y="-279232"/>
            <a:ext cx="219932"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251519" y="445188"/>
          <a:ext cx="8496944" cy="5800315"/>
        </p:xfrm>
        <a:graphic>
          <a:graphicData uri="http://schemas.openxmlformats.org/drawingml/2006/table">
            <a:tbl>
              <a:tblPr/>
              <a:tblGrid>
                <a:gridCol w="2076950"/>
                <a:gridCol w="1100913"/>
                <a:gridCol w="1100913"/>
                <a:gridCol w="1123865"/>
                <a:gridCol w="1077955"/>
                <a:gridCol w="1100913"/>
                <a:gridCol w="915435"/>
              </a:tblGrid>
              <a:tr h="380037">
                <a:tc>
                  <a:txBody>
                    <a:bodyPr/>
                    <a:lstStyle/>
                    <a:p>
                      <a:pPr algn="ctr">
                        <a:lnSpc>
                          <a:spcPct val="115000"/>
                        </a:lnSpc>
                        <a:spcAft>
                          <a:spcPts val="0"/>
                        </a:spcAft>
                      </a:pPr>
                      <a:r>
                        <a:rPr lang="es-MX" sz="800" b="1" dirty="0">
                          <a:latin typeface="Calibri"/>
                          <a:ea typeface="Calibri"/>
                          <a:cs typeface="Times New Roman"/>
                        </a:rPr>
                        <a:t>CONVOCADAS: </a:t>
                      </a:r>
                      <a:r>
                        <a:rPr lang="es-MX" sz="800" b="1" dirty="0" smtClean="0">
                          <a:latin typeface="Calibri"/>
                          <a:ea typeface="Calibri"/>
                          <a:cs typeface="Times New Roman"/>
                        </a:rPr>
                        <a:t>6</a:t>
                      </a:r>
                      <a:endParaRPr lang="es-MX" sz="800" dirty="0">
                        <a:latin typeface="Calibri"/>
                        <a:ea typeface="Calibri"/>
                        <a:cs typeface="Times New Roman"/>
                      </a:endParaRPr>
                    </a:p>
                    <a:p>
                      <a:pPr>
                        <a:lnSpc>
                          <a:spcPct val="115000"/>
                        </a:lnSpc>
                        <a:spcAft>
                          <a:spcPts val="0"/>
                        </a:spcAft>
                      </a:pPr>
                      <a:r>
                        <a:rPr lang="es-MX" sz="800" dirty="0">
                          <a:latin typeface="Calibri"/>
                          <a:ea typeface="Calibri"/>
                          <a:cs typeface="Times New Roman"/>
                        </a:rPr>
                        <a:t>CON QUORUM= </a:t>
                      </a:r>
                      <a:r>
                        <a:rPr lang="es-MX" sz="800" dirty="0" smtClean="0">
                          <a:latin typeface="Calibri"/>
                          <a:ea typeface="Calibri"/>
                          <a:cs typeface="Times New Roman"/>
                        </a:rPr>
                        <a:t>4                                                  </a:t>
                      </a:r>
                      <a:r>
                        <a:rPr lang="es-MX" sz="800" dirty="0">
                          <a:latin typeface="Calibri"/>
                          <a:ea typeface="Calibri"/>
                          <a:cs typeface="Times New Roman"/>
                        </a:rPr>
                        <a:t>Trabajo=2</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23/03/10</a:t>
                      </a:r>
                      <a:endParaRPr lang="es-MX" sz="800">
                        <a:latin typeface="Calibri"/>
                        <a:ea typeface="Calibri"/>
                        <a:cs typeface="Times New Roman"/>
                      </a:endParaRPr>
                    </a:p>
                    <a:p>
                      <a:pPr algn="ctr">
                        <a:lnSpc>
                          <a:spcPct val="115000"/>
                        </a:lnSpc>
                        <a:spcAft>
                          <a:spcPts val="0"/>
                        </a:spcAft>
                      </a:pPr>
                      <a:r>
                        <a:rPr lang="es-MX" sz="800" b="1">
                          <a:latin typeface="Calibri"/>
                          <a:ea typeface="Calibri"/>
                          <a:cs typeface="Times New Roman"/>
                        </a:rPr>
                        <a:t>Plenaria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13/04/10 Plenaria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27/05/10      Trabajo</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30/06/10 Trabajo</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28/07/10  Plenaria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31/08/10</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dirty="0">
                          <a:latin typeface="Calibri"/>
                          <a:ea typeface="Calibri"/>
                          <a:cs typeface="Times New Roman"/>
                        </a:rPr>
                        <a:t>Dip. Yolanda De La Torre Valdez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dirty="0">
                          <a:latin typeface="Calibri"/>
                          <a:ea typeface="Calibri"/>
                          <a:cs typeface="Times New Roman"/>
                        </a:rPr>
                        <a:t>Dip. Claudia Edith Anaya Mota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0" dirty="0">
                          <a:solidFill>
                            <a:schemeClr val="tx1"/>
                          </a:solidFill>
                          <a:latin typeface="Calibri"/>
                          <a:ea typeface="Calibri"/>
                          <a:cs typeface="Times New Roman"/>
                        </a:rPr>
                        <a:t>J</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J</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642">
                <a:tc>
                  <a:txBody>
                    <a:bodyPr/>
                    <a:lstStyle/>
                    <a:p>
                      <a:pPr>
                        <a:lnSpc>
                          <a:spcPct val="115000"/>
                        </a:lnSpc>
                        <a:spcAft>
                          <a:spcPts val="0"/>
                        </a:spcAft>
                      </a:pPr>
                      <a:r>
                        <a:rPr lang="es-MX" sz="800" dirty="0">
                          <a:latin typeface="Calibri"/>
                          <a:ea typeface="Calibri"/>
                          <a:cs typeface="Times New Roman"/>
                        </a:rPr>
                        <a:t>Dip Carlos Bello Otero</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dirty="0">
                          <a:latin typeface="Calibri"/>
                          <a:ea typeface="Calibri"/>
                          <a:cs typeface="Times New Roman"/>
                        </a:rPr>
                        <a:t>Dip. Delia Guerrero Coronado</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dirty="0">
                          <a:latin typeface="Calibri"/>
                          <a:ea typeface="Calibri"/>
                          <a:cs typeface="Times New Roman"/>
                        </a:rPr>
                        <a:t>Dip. Susana Hurtado Vallejo</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dirty="0">
                          <a:latin typeface="Calibri"/>
                          <a:ea typeface="Calibri"/>
                          <a:cs typeface="Times New Roman"/>
                        </a:rPr>
                        <a:t>*</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dirty="0">
                          <a:latin typeface="Calibri"/>
                          <a:ea typeface="Calibri"/>
                          <a:cs typeface="Times New Roman"/>
                        </a:rPr>
                        <a:t>*</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55">
                <a:tc>
                  <a:txBody>
                    <a:bodyPr/>
                    <a:lstStyle/>
                    <a:p>
                      <a:pPr>
                        <a:lnSpc>
                          <a:spcPct val="115000"/>
                        </a:lnSpc>
                        <a:spcAft>
                          <a:spcPts val="0"/>
                        </a:spcAft>
                      </a:pPr>
                      <a:r>
                        <a:rPr lang="es-MX" sz="800">
                          <a:latin typeface="Calibri"/>
                          <a:ea typeface="Calibri"/>
                          <a:cs typeface="Times New Roman"/>
                        </a:rPr>
                        <a:t>Dip. Yolanda Del Carmen Montalvo López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n-US" sz="800">
                          <a:latin typeface="Calibri"/>
                          <a:ea typeface="Calibri"/>
                          <a:cs typeface="Times New Roman"/>
                        </a:rPr>
                        <a:t>Dip. Maria Joann Novoa Mossberger</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J</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FF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Velia Idalia Aguilar Armendáriz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FF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Pedro Ávila Nevárez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Calibri"/>
                          <a:ea typeface="Calibri"/>
                          <a:cs typeface="Times New Roman"/>
                        </a:rPr>
                        <a:t>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Calibri"/>
                          <a:ea typeface="Calibri"/>
                          <a:cs typeface="Times New Roman"/>
                        </a:rPr>
                        <a:t>J</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Bélgica Nabil Carmona Cabrera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Hilda Ceballos Llerenas</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Calibri"/>
                          <a:ea typeface="Calibri"/>
                          <a:cs typeface="Times New Roman"/>
                        </a:rPr>
                        <a:t>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Calibri"/>
                          <a:ea typeface="Calibri"/>
                          <a:cs typeface="Times New Roman"/>
                        </a:rPr>
                        <a:t>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latin typeface="Calibri"/>
                          <a:ea typeface="Calibri"/>
                          <a:cs typeface="Times New Roman"/>
                        </a:rPr>
                        <a:t>J</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Olga Luz Espinosa Morales</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Laura Felicitas García Dávila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000000"/>
                          </a:solidFill>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Inocencio Ibarra Piña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latin typeface="Calibri"/>
                          <a:ea typeface="Calibri"/>
                          <a:cs typeface="Times New Roman"/>
                        </a:rPr>
                        <a:t>A</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dirty="0">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Blanca Estela Jiménez Hernández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Margarita Liborio Arrazola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000000"/>
                          </a:solidFill>
                          <a:latin typeface="Calibri"/>
                          <a:ea typeface="Calibri"/>
                          <a:cs typeface="Times New Roman"/>
                        </a:rPr>
                        <a:t>J</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Ilich Augusto Lozano Herrera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F</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Rosalina Mazari Espín</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Nely Edith Miranda Herrera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Daniela Nadal Riquelme</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J</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Rosario Ortiz Yeladaqui </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000000"/>
                          </a:solidFill>
                          <a:latin typeface="Calibri"/>
                          <a:ea typeface="Calibri"/>
                          <a:cs typeface="Times New Roman"/>
                        </a:rPr>
                        <a:t>A</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Ana Elia Paredes Arciga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J</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FF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María Isabel Pérez Santos</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Malco Ramírez Martínez  </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Caritina Sáenz Vargas</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Laura Margarita Suárez González </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FF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María Sandra Ugalde Basaldúa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000000"/>
                          </a:solidFill>
                          <a:latin typeface="Calibri"/>
                          <a:ea typeface="Calibri"/>
                          <a:cs typeface="Times New Roman"/>
                        </a:rPr>
                        <a:t>J</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Guadalupe Valenzuela Cabrales</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solidFill>
                            <a:srgbClr val="C00000"/>
                          </a:solidFill>
                          <a:latin typeface="Calibri"/>
                          <a:ea typeface="Calibri"/>
                          <a:cs typeface="Times New Roman"/>
                        </a:rPr>
                        <a:t>F</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dirty="0">
                          <a:solidFill>
                            <a:srgbClr val="C00000"/>
                          </a:solidFill>
                          <a:latin typeface="Calibri"/>
                          <a:ea typeface="Calibri"/>
                          <a:cs typeface="Times New Roman"/>
                        </a:rPr>
                        <a:t>F</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04">
                <a:tc>
                  <a:txBody>
                    <a:bodyPr/>
                    <a:lstStyle/>
                    <a:p>
                      <a:pPr>
                        <a:lnSpc>
                          <a:spcPct val="115000"/>
                        </a:lnSpc>
                        <a:spcAft>
                          <a:spcPts val="0"/>
                        </a:spcAft>
                      </a:pPr>
                      <a:r>
                        <a:rPr lang="es-MX" sz="800">
                          <a:latin typeface="Calibri"/>
                          <a:ea typeface="Calibri"/>
                          <a:cs typeface="Times New Roman"/>
                        </a:rPr>
                        <a:t>Dip. Héctor Guevara Ramírez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dirty="0">
                          <a:latin typeface="Calibri"/>
                          <a:ea typeface="Calibri"/>
                          <a:cs typeface="Times New Roman"/>
                        </a:rPr>
                        <a:t>**</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8104">
                <a:tc>
                  <a:txBody>
                    <a:bodyPr/>
                    <a:lstStyle/>
                    <a:p>
                      <a:pPr>
                        <a:lnSpc>
                          <a:spcPct val="115000"/>
                        </a:lnSpc>
                        <a:spcAft>
                          <a:spcPts val="0"/>
                        </a:spcAft>
                      </a:pPr>
                      <a:r>
                        <a:rPr lang="es-MX" sz="800">
                          <a:latin typeface="Calibri"/>
                          <a:ea typeface="Calibri"/>
                          <a:cs typeface="Times New Roman"/>
                        </a:rPr>
                        <a:t>Dip. Gloria Trinidad Luna Ruíz</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a:latin typeface="Calibri"/>
                          <a:ea typeface="Calibri"/>
                          <a:cs typeface="Times New Roman"/>
                        </a:rPr>
                        <a:t>A</a:t>
                      </a: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dirty="0">
                          <a:latin typeface="Calibri"/>
                          <a:ea typeface="Calibri"/>
                          <a:cs typeface="Times New Roman"/>
                        </a:rPr>
                        <a:t>**</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8743">
                <a:tc>
                  <a:txBody>
                    <a:bodyPr/>
                    <a:lstStyle/>
                    <a:p>
                      <a:pPr>
                        <a:lnSpc>
                          <a:spcPct val="115000"/>
                        </a:lnSpc>
                        <a:spcAft>
                          <a:spcPts val="0"/>
                        </a:spcAft>
                      </a:pPr>
                      <a:endParaRPr lang="es-MX" sz="800">
                        <a:latin typeface="Calibri"/>
                        <a:ea typeface="Calibri"/>
                        <a:cs typeface="Times New Roman"/>
                      </a:endParaRPr>
                    </a:p>
                  </a:txBody>
                  <a:tcPr marL="21995" marR="219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800" b="1">
                          <a:latin typeface="Calibri"/>
                          <a:ea typeface="Calibri"/>
                          <a:cs typeface="Times New Roman"/>
                        </a:rPr>
                        <a:t>QUORUM: 21</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latin typeface="Calibri"/>
                          <a:ea typeface="Calibri"/>
                          <a:cs typeface="Times New Roman"/>
                        </a:rPr>
                        <a:t>QUORUM: 18</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dirty="0">
                          <a:latin typeface="Calibri"/>
                          <a:ea typeface="Calibri"/>
                          <a:cs typeface="Times New Roman"/>
                        </a:rPr>
                        <a:t>QUORUM: 9</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QUORUM: 8</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a:latin typeface="Calibri"/>
                          <a:ea typeface="Calibri"/>
                          <a:cs typeface="Times New Roman"/>
                        </a:rPr>
                        <a:t>QUORUM: 18</a:t>
                      </a:r>
                      <a:endParaRPr lang="es-MX" sz="80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800" b="1" dirty="0">
                          <a:latin typeface="Calibri"/>
                          <a:ea typeface="Calibri"/>
                          <a:cs typeface="Times New Roman"/>
                        </a:rPr>
                        <a:t>QUORUM:</a:t>
                      </a:r>
                      <a:endParaRPr lang="es-MX" sz="800" dirty="0">
                        <a:latin typeface="Calibri"/>
                        <a:ea typeface="Calibri"/>
                        <a:cs typeface="Times New Roman"/>
                      </a:endParaRPr>
                    </a:p>
                    <a:p>
                      <a:pPr algn="ctr">
                        <a:lnSpc>
                          <a:spcPct val="115000"/>
                        </a:lnSpc>
                        <a:spcAft>
                          <a:spcPts val="0"/>
                        </a:spcAft>
                      </a:pPr>
                      <a:r>
                        <a:rPr lang="es-MX" sz="800" b="1" dirty="0">
                          <a:latin typeface="Calibri"/>
                          <a:ea typeface="Calibri"/>
                          <a:cs typeface="Times New Roman"/>
                        </a:rPr>
                        <a:t>16</a:t>
                      </a:r>
                      <a:endParaRPr lang="es-MX" sz="800" dirty="0">
                        <a:latin typeface="Calibri"/>
                        <a:ea typeface="Calibri"/>
                        <a:cs typeface="Times New Roman"/>
                      </a:endParaRPr>
                    </a:p>
                  </a:txBody>
                  <a:tcPr marL="21995" marR="21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2946" name="Rectangle 2"/>
          <p:cNvSpPr>
            <a:spLocks noChangeArrowheads="1"/>
          </p:cNvSpPr>
          <p:nvPr/>
        </p:nvSpPr>
        <p:spPr bwMode="auto">
          <a:xfrm>
            <a:off x="0" y="-891480"/>
            <a:ext cx="7274748"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Asistencia,  J= Falta justificada,  </a:t>
            </a:r>
            <a:r>
              <a:rPr kumimoji="0" lang="es-MX" sz="11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F</a:t>
            </a:r>
            <a:r>
              <a:rPr kumimoji="0" lang="es-MX"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=Falta,  *=Aun no pertenecía a la comisión,  **=Dejó de pertenecer a la comisión.</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EVENTOS REALIZADOS</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4" name="3 CuadroTexto"/>
          <p:cNvSpPr txBox="1"/>
          <p:nvPr/>
        </p:nvSpPr>
        <p:spPr>
          <a:xfrm>
            <a:off x="971600" y="2551838"/>
            <a:ext cx="7632848" cy="1754326"/>
          </a:xfrm>
          <a:prstGeom prst="rect">
            <a:avLst/>
          </a:prstGeom>
          <a:noFill/>
        </p:spPr>
        <p:txBody>
          <a:bodyPr wrap="square" rtlCol="0">
            <a:spAutoFit/>
          </a:bodyPr>
          <a:lstStyle/>
          <a:p>
            <a:pPr algn="just"/>
            <a:r>
              <a:rPr lang="es-MX" dirty="0" smtClean="0"/>
              <a:t>El Presente Informe se fundamenta en lo dispuesto por el artículo 45 numeral 6 inciso b) de la Ley Orgánica del Congreso General de los Estados Unidos Mexicanos; que a la letra dice: “ Las Comisiones tendrán las tareas siguientes:</a:t>
            </a:r>
          </a:p>
          <a:p>
            <a:pPr marL="342900" indent="-342900" algn="just">
              <a:buAutoNum type="alphaLcParenR"/>
            </a:pPr>
            <a:r>
              <a:rPr lang="es-MX" dirty="0" smtClean="0"/>
              <a:t>Elaborar su programa anual de trabajo;</a:t>
            </a:r>
            <a:endParaRPr lang="es-MX" b="1" dirty="0" smtClean="0"/>
          </a:p>
          <a:p>
            <a:pPr marL="342900" indent="-342900" algn="just">
              <a:buAutoNum type="alphaLcParenR"/>
            </a:pPr>
            <a:r>
              <a:rPr lang="es-MX" b="1" dirty="0" smtClean="0"/>
              <a:t>Rendir un informe semestral de sus actividades a la Conferencia para la Dirección y Programación de los Trabajos Legislativos; “</a:t>
            </a:r>
            <a:endParaRPr lang="es-MX"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JORNADA A FAVOR DE LAS NIÑAS Y LOS NIÑOS DE MÉXICO</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3" name="2 CuadroTexto"/>
          <p:cNvSpPr txBox="1"/>
          <p:nvPr/>
        </p:nvSpPr>
        <p:spPr>
          <a:xfrm>
            <a:off x="683568" y="836712"/>
            <a:ext cx="7920880" cy="5355312"/>
          </a:xfrm>
          <a:prstGeom prst="rect">
            <a:avLst/>
          </a:prstGeom>
          <a:noFill/>
        </p:spPr>
        <p:txBody>
          <a:bodyPr wrap="square" rtlCol="0">
            <a:spAutoFit/>
          </a:bodyPr>
          <a:lstStyle/>
          <a:p>
            <a:pPr algn="just"/>
            <a:r>
              <a:rPr lang="es-MX" dirty="0" smtClean="0"/>
              <a:t>El 7 de abril del presente año, se llevó a cabo la Jornada a Favor de las Niñas y los Niños de México,  en el Palacio Legislativo de San Lázaro, estando involucradas las siguientes Comisiones: de Justicia, de Seguridad Pública, de Puntos Constitucionales,  y de Presupuesto y Cuenta Pública, siendo coordinadas por la Comisión de Atención a Grupos Vulnerables.</a:t>
            </a:r>
          </a:p>
          <a:p>
            <a:pPr algn="just"/>
            <a:r>
              <a:rPr lang="es-MX" dirty="0" smtClean="0"/>
              <a:t>Este evento fue una propuesta para la revisión del marco jurídico de protección a los derechos de la infancia en nuestro país, se contó con la presencia de personalidades del sector académico, público y privado; por mencionar algunas de ellas se destaca a: </a:t>
            </a:r>
          </a:p>
          <a:p>
            <a:pPr algn="just">
              <a:buFont typeface="Arial" pitchFamily="34" charset="0"/>
              <a:buChar char="•"/>
            </a:pPr>
            <a:r>
              <a:rPr lang="es-MX" dirty="0" smtClean="0"/>
              <a:t>La Ministra de la Suprema Corte de Justicia de la Nación, Olga del Carmen Sánchez Cordero.</a:t>
            </a:r>
          </a:p>
          <a:p>
            <a:pPr algn="just">
              <a:buFont typeface="Arial" pitchFamily="34" charset="0"/>
              <a:buChar char="•"/>
            </a:pPr>
            <a:r>
              <a:rPr lang="es-MX" dirty="0" smtClean="0"/>
              <a:t>El Investigador de la UNAM, Dr. Miguel Carbonell.</a:t>
            </a:r>
          </a:p>
          <a:p>
            <a:pPr algn="just">
              <a:buFont typeface="Arial" pitchFamily="34" charset="0"/>
              <a:buChar char="•"/>
            </a:pPr>
            <a:r>
              <a:rPr lang="es-MX" dirty="0" smtClean="0"/>
              <a:t>La Representante de UNICEF en México, Dra. Susana Sottoli.</a:t>
            </a:r>
          </a:p>
          <a:p>
            <a:pPr algn="just">
              <a:buFont typeface="Arial" pitchFamily="34" charset="0"/>
              <a:buChar char="•"/>
            </a:pPr>
            <a:r>
              <a:rPr lang="es-MX" dirty="0" smtClean="0"/>
              <a:t>Representantes de Organizaciones Civiles relacionadas con el tema.</a:t>
            </a:r>
          </a:p>
          <a:p>
            <a:pPr algn="just"/>
            <a:endParaRPr lang="es-MX" dirty="0" smtClean="0"/>
          </a:p>
          <a:p>
            <a:pPr algn="just"/>
            <a:r>
              <a:rPr lang="es-MX" dirty="0" smtClean="0"/>
              <a:t>El evento dio pauta al desarrollo de cuatro mesas temáticas, a saber: Interés Superior de la Infancia, Robo de Niños, Parentalidad Responsable, Ley de Protección a los Derechos de Niñas, Niños y Adolescentes.</a:t>
            </a:r>
          </a:p>
          <a:p>
            <a:endParaRPr lang="es-MX"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Documents\soporte\JORNADA A FAVOR DE LAS NIÑAS Y LOS NIÑOS 7-ABRIL-10\INAUGURACIÓN\DSC06716.JPG"/>
          <p:cNvPicPr>
            <a:picLocks noChangeAspect="1" noChangeArrowheads="1"/>
          </p:cNvPicPr>
          <p:nvPr/>
        </p:nvPicPr>
        <p:blipFill>
          <a:blip r:embed="rId2" cstate="print"/>
          <a:srcRect/>
          <a:stretch>
            <a:fillRect/>
          </a:stretch>
        </p:blipFill>
        <p:spPr bwMode="auto">
          <a:xfrm>
            <a:off x="972000" y="1019082"/>
            <a:ext cx="7200000" cy="4819838"/>
          </a:xfrm>
          <a:prstGeom prst="rect">
            <a:avLst/>
          </a:prstGeom>
          <a:noFill/>
        </p:spPr>
      </p:pic>
      <p:sp>
        <p:nvSpPr>
          <p:cNvPr id="3" name="2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INAUGURACIÓN</a:t>
            </a:r>
            <a:endParaRPr lang="es-MX"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uario\Documents\soporte\JORNADA A FAVOR DE LAS NIÑAS Y LOS NIÑOS 7-ABRIL-10\MESA 1\DSC06863.JPG"/>
          <p:cNvPicPr>
            <a:picLocks noChangeAspect="1" noChangeArrowheads="1"/>
          </p:cNvPicPr>
          <p:nvPr/>
        </p:nvPicPr>
        <p:blipFill>
          <a:blip r:embed="rId2" cstate="print"/>
          <a:srcRect/>
          <a:stretch>
            <a:fillRect/>
          </a:stretch>
        </p:blipFill>
        <p:spPr bwMode="auto">
          <a:xfrm>
            <a:off x="972000" y="1019083"/>
            <a:ext cx="7200000" cy="4819835"/>
          </a:xfrm>
          <a:prstGeom prst="rect">
            <a:avLst/>
          </a:prstGeom>
          <a:noFill/>
        </p:spPr>
      </p:pic>
      <p:sp>
        <p:nvSpPr>
          <p:cNvPr id="3" name="2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PONENTES</a:t>
            </a:r>
            <a:endParaRPr lang="es-MX"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uario\Documents\soporte\JORNADA A FAVOR DE LAS NIÑAS Y LOS NIÑOS 7-ABRIL-10\MESA 3\DSC07048.JPG"/>
          <p:cNvPicPr>
            <a:picLocks noChangeAspect="1" noChangeArrowheads="1"/>
          </p:cNvPicPr>
          <p:nvPr/>
        </p:nvPicPr>
        <p:blipFill>
          <a:blip r:embed="rId2" cstate="print"/>
          <a:srcRect/>
          <a:stretch>
            <a:fillRect/>
          </a:stretch>
        </p:blipFill>
        <p:spPr bwMode="auto">
          <a:xfrm>
            <a:off x="972000" y="1019085"/>
            <a:ext cx="7200000" cy="4819832"/>
          </a:xfrm>
          <a:prstGeom prst="rect">
            <a:avLst/>
          </a:prstGeom>
          <a:noFill/>
        </p:spPr>
      </p:pic>
      <p:sp>
        <p:nvSpPr>
          <p:cNvPr id="3" name="2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REPRESENTANTES DE LA SOCIEDAD CIVIL</a:t>
            </a:r>
            <a:endParaRPr lang="es-MX"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UN MILLÓN DE JUGUETES DE PAZ POR UN MILLÓN DE SONRISAS</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sp>
        <p:nvSpPr>
          <p:cNvPr id="5" name="4 CuadroTexto"/>
          <p:cNvSpPr txBox="1"/>
          <p:nvPr/>
        </p:nvSpPr>
        <p:spPr>
          <a:xfrm>
            <a:off x="683568" y="2274838"/>
            <a:ext cx="8064896" cy="2308324"/>
          </a:xfrm>
          <a:prstGeom prst="rect">
            <a:avLst/>
          </a:prstGeom>
          <a:noFill/>
        </p:spPr>
        <p:txBody>
          <a:bodyPr wrap="square" rtlCol="0">
            <a:spAutoFit/>
          </a:bodyPr>
          <a:lstStyle/>
          <a:p>
            <a:r>
              <a:rPr lang="es-MX" dirty="0" smtClean="0"/>
              <a:t>El 28 de Abril del presente año, se llevó a cabo el evento “Un Millón de Juguetes de Paz por un Millón de Sonrisas”, actividad mediante la cual la Organización no Gubernamental “AMISRAEL” dio inició desde la Cámara de Diputados; a la entrega de miles de juguetes por todo el país; buscando como premisa fundamental impulsar una cultura de paz entre las niñas y niños de México.</a:t>
            </a:r>
          </a:p>
          <a:p>
            <a:endParaRPr lang="es-MX" dirty="0" smtClean="0"/>
          </a:p>
          <a:p>
            <a:r>
              <a:rPr lang="es-MX" dirty="0" smtClean="0"/>
              <a:t>Una vez más la Comisión de Atención a Grupos Vulnerables, encontró espacios de acercamiento con la sociedad para solidarizarse con las causas propositivas del país.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ocuments\soporte\JORNADA JUGUETES DE PAZ 28-ABRIL-10\DSC07505.JPG"/>
          <p:cNvPicPr>
            <a:picLocks noChangeAspect="1" noChangeArrowheads="1"/>
          </p:cNvPicPr>
          <p:nvPr/>
        </p:nvPicPr>
        <p:blipFill>
          <a:blip r:embed="rId2" cstate="print"/>
          <a:srcRect/>
          <a:stretch>
            <a:fillRect/>
          </a:stretch>
        </p:blipFill>
        <p:spPr bwMode="auto">
          <a:xfrm>
            <a:off x="972000" y="1019085"/>
            <a:ext cx="7200000" cy="4819832"/>
          </a:xfrm>
          <a:prstGeom prst="rect">
            <a:avLst/>
          </a:prstGeom>
          <a:noFill/>
        </p:spPr>
      </p:pic>
      <p:sp>
        <p:nvSpPr>
          <p:cNvPr id="3" name="2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INAUGURACIÓN</a:t>
            </a:r>
            <a:endParaRPr lang="es-MX"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uario\Documents\soporte\JORNADA JUGUETES DE PAZ 28-ABRIL-10\DSC07552.JPG"/>
          <p:cNvPicPr>
            <a:picLocks noChangeAspect="1" noChangeArrowheads="1"/>
          </p:cNvPicPr>
          <p:nvPr/>
        </p:nvPicPr>
        <p:blipFill>
          <a:blip r:embed="rId2" cstate="print"/>
          <a:srcRect/>
          <a:stretch>
            <a:fillRect/>
          </a:stretch>
        </p:blipFill>
        <p:spPr bwMode="auto">
          <a:xfrm>
            <a:off x="972000" y="1019084"/>
            <a:ext cx="7200000" cy="4819834"/>
          </a:xfrm>
          <a:prstGeom prst="rect">
            <a:avLst/>
          </a:prstGeom>
          <a:noFill/>
        </p:spPr>
      </p:pic>
      <p:sp>
        <p:nvSpPr>
          <p:cNvPr id="3" name="2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MENSAJE</a:t>
            </a:r>
            <a:endParaRPr lang="es-MX"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uario\Documents\soporte\JORNADA JUGUETES DE PAZ 28-ABRIL-10\DSC07643.JPG"/>
          <p:cNvPicPr>
            <a:picLocks noChangeAspect="1" noChangeArrowheads="1"/>
          </p:cNvPicPr>
          <p:nvPr/>
        </p:nvPicPr>
        <p:blipFill>
          <a:blip r:embed="rId2" cstate="print"/>
          <a:srcRect/>
          <a:stretch>
            <a:fillRect/>
          </a:stretch>
        </p:blipFill>
        <p:spPr bwMode="auto">
          <a:xfrm>
            <a:off x="972000" y="1019085"/>
            <a:ext cx="7200000" cy="4819830"/>
          </a:xfrm>
          <a:prstGeom prst="rect">
            <a:avLst/>
          </a:prstGeom>
          <a:noFill/>
        </p:spPr>
      </p:pic>
      <p:sp>
        <p:nvSpPr>
          <p:cNvPr id="3" name="2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ENTREGA DE JUGUETES</a:t>
            </a: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INTEGRANTES DE LA COMISIÓN</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692697"/>
            <a:ext cx="5715040" cy="830997"/>
          </a:xfrm>
          <a:prstGeom prst="rect">
            <a:avLst/>
          </a:prstGeom>
          <a:noFill/>
        </p:spPr>
        <p:txBody>
          <a:bodyPr wrap="square" rtlCol="0">
            <a:spAutoFit/>
          </a:bodyPr>
          <a:lstStyle/>
          <a:p>
            <a:pPr algn="ctr"/>
            <a:r>
              <a:rPr lang="es-MX" sz="2400" dirty="0" smtClean="0"/>
              <a:t>COMISIÓN DE ATENCIÓN A GRUPOS VULNERABLES</a:t>
            </a:r>
            <a:endParaRPr lang="es-MX" sz="2400" dirty="0"/>
          </a:p>
        </p:txBody>
      </p:sp>
      <p:sp>
        <p:nvSpPr>
          <p:cNvPr id="6" name="5 Rectángulo"/>
          <p:cNvSpPr/>
          <p:nvPr/>
        </p:nvSpPr>
        <p:spPr>
          <a:xfrm>
            <a:off x="0" y="3140969"/>
            <a:ext cx="9144000" cy="18596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descr="http://imer.gob.mx/programas/antenaradio/files/2009/11/camara_de_diputados.jpg"/>
          <p:cNvPicPr/>
          <p:nvPr/>
        </p:nvPicPr>
        <p:blipFill>
          <a:blip r:embed="rId2" cstate="print"/>
          <a:srcRect/>
          <a:stretch>
            <a:fillRect/>
          </a:stretch>
        </p:blipFill>
        <p:spPr bwMode="auto">
          <a:xfrm>
            <a:off x="179512" y="3356993"/>
            <a:ext cx="2339752" cy="1440160"/>
          </a:xfrm>
          <a:prstGeom prst="rect">
            <a:avLst/>
          </a:prstGeom>
          <a:noFill/>
          <a:ln w="9525">
            <a:noFill/>
            <a:miter lim="800000"/>
            <a:headEnd/>
            <a:tailEnd/>
          </a:ln>
        </p:spPr>
      </p:pic>
      <p:pic>
        <p:nvPicPr>
          <p:cNvPr id="8" name="7 Imagen" descr="http://www.cronica.com.mx/galeria/data/media/254/informe.jpg"/>
          <p:cNvPicPr/>
          <p:nvPr/>
        </p:nvPicPr>
        <p:blipFill>
          <a:blip r:embed="rId3" cstate="print"/>
          <a:srcRect/>
          <a:stretch>
            <a:fillRect/>
          </a:stretch>
        </p:blipFill>
        <p:spPr bwMode="auto">
          <a:xfrm>
            <a:off x="2555776" y="3356993"/>
            <a:ext cx="2376264" cy="1440160"/>
          </a:xfrm>
          <a:prstGeom prst="rect">
            <a:avLst/>
          </a:prstGeom>
          <a:noFill/>
          <a:ln w="9525">
            <a:noFill/>
            <a:miter lim="800000"/>
            <a:headEnd/>
            <a:tailEnd/>
          </a:ln>
        </p:spPr>
      </p:pic>
      <p:pic>
        <p:nvPicPr>
          <p:cNvPr id="9" name="8 Imagen" descr="D:\LAS NIÑAS Y LOS NIÑOS... FOTOGRAFÍA VÍCTOR BUENDÍA.-1.jpg"/>
          <p:cNvPicPr/>
          <p:nvPr/>
        </p:nvPicPr>
        <p:blipFill>
          <a:blip r:embed="rId4" cstate="print"/>
          <a:srcRect/>
          <a:stretch>
            <a:fillRect/>
          </a:stretch>
        </p:blipFill>
        <p:spPr bwMode="auto">
          <a:xfrm>
            <a:off x="4932040" y="3356993"/>
            <a:ext cx="4067944" cy="1440160"/>
          </a:xfrm>
          <a:prstGeom prst="rect">
            <a:avLst/>
          </a:prstGeom>
          <a:noFill/>
          <a:ln w="9525">
            <a:noFill/>
            <a:miter lim="800000"/>
            <a:headEnd/>
            <a:tailEnd/>
          </a:ln>
        </p:spPr>
      </p:pic>
      <p:sp>
        <p:nvSpPr>
          <p:cNvPr id="11" name="10 Rectángulo"/>
          <p:cNvSpPr/>
          <p:nvPr/>
        </p:nvSpPr>
        <p:spPr>
          <a:xfrm>
            <a:off x="0" y="5085185"/>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ESQUEMA DE GESTIONES</a:t>
            </a:r>
            <a:endParaRPr lang="es-MX" dirty="0"/>
          </a:p>
        </p:txBody>
      </p:sp>
      <p:pic>
        <p:nvPicPr>
          <p:cNvPr id="13" name="12 Imagen" descr="http://gaceta.diputados.gob.mx/Imagenes/Logo-LXI.gif"/>
          <p:cNvPicPr/>
          <p:nvPr/>
        </p:nvPicPr>
        <p:blipFill>
          <a:blip r:embed="rId5" cstate="print"/>
          <a:srcRect/>
          <a:stretch>
            <a:fillRect/>
          </a:stretch>
        </p:blipFill>
        <p:spPr bwMode="auto">
          <a:xfrm>
            <a:off x="4067944" y="1628800"/>
            <a:ext cx="1152128" cy="13584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116621"/>
          <a:ext cx="9036497" cy="6685586"/>
        </p:xfrm>
        <a:graphic>
          <a:graphicData uri="http://schemas.openxmlformats.org/drawingml/2006/table">
            <a:tbl>
              <a:tblPr/>
              <a:tblGrid>
                <a:gridCol w="311919"/>
                <a:gridCol w="1926562"/>
                <a:gridCol w="1880693"/>
                <a:gridCol w="2042769"/>
                <a:gridCol w="2874554"/>
              </a:tblGrid>
              <a:tr h="99498">
                <a:tc gridSpan="5">
                  <a:txBody>
                    <a:bodyPr/>
                    <a:lstStyle/>
                    <a:p>
                      <a:pPr algn="ctr" fontAlgn="b"/>
                      <a:endParaRPr lang="es-MX" sz="400" b="1" i="1" u="none" strike="noStrike" dirty="0">
                        <a:solidFill>
                          <a:srgbClr val="000000"/>
                        </a:solidFill>
                        <a:latin typeface="Calibri"/>
                      </a:endParaRPr>
                    </a:p>
                  </a:txBody>
                  <a:tcPr marL="2376" marR="2376" marT="23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8837">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1" i="1" u="none" strike="noStrike" dirty="0">
                          <a:solidFill>
                            <a:srgbClr val="000000"/>
                          </a:solidFill>
                          <a:latin typeface="Calibri"/>
                        </a:rPr>
                        <a:t>Diputados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1" i="1" u="none" strike="noStrike">
                          <a:solidFill>
                            <a:srgbClr val="000000"/>
                          </a:solidFill>
                          <a:latin typeface="Calibri"/>
                        </a:rPr>
                        <a:t>Organizaciones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1" i="1" u="none" strike="noStrike">
                          <a:solidFill>
                            <a:srgbClr val="000000"/>
                          </a:solidFill>
                          <a:latin typeface="Calibri"/>
                        </a:rPr>
                        <a:t>Particulares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1" i="1" u="none" strike="noStrike">
                          <a:solidFill>
                            <a:srgbClr val="000000"/>
                          </a:solidFill>
                          <a:latin typeface="Calibri"/>
                        </a:rPr>
                        <a:t>Solicita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Eulalia Yañez Ramírez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Un aparato Auditivo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Mary </a:t>
                      </a:r>
                      <a:r>
                        <a:rPr lang="es-MX" sz="500" b="0" i="0" u="none" strike="noStrike" dirty="0" err="1">
                          <a:solidFill>
                            <a:srgbClr val="000000"/>
                          </a:solidFill>
                          <a:latin typeface="Calibri"/>
                        </a:rPr>
                        <a:t>Telma</a:t>
                      </a:r>
                      <a:r>
                        <a:rPr lang="es-MX" sz="500" b="0" i="0" u="none" strike="noStrike" dirty="0">
                          <a:solidFill>
                            <a:srgbClr val="000000"/>
                          </a:solidFill>
                          <a:latin typeface="Calibri"/>
                        </a:rPr>
                        <a:t> Guajardo Villarreal</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Solicita apoyo para el  C. Jose luis Dolores López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Lic. Juan Contreras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latin typeface="Calibri"/>
                        </a:rPr>
                        <a:t>Solicita apoyo para el C. Rodolfo Robles Martínez   para 2 aparatos auditivos.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Reginaldo Rivera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Solicita una protesis. P/Lidia Garcia Reyes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Sra. Elvira Blas Reyes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Aparatos Auxiliares Auditivos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Sra. Adriana Barrientes Belmont</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Material Quirurgico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500" b="0" i="0" u="none" strike="noStrike">
                          <a:solidFill>
                            <a:srgbClr val="000000"/>
                          </a:solidFill>
                          <a:latin typeface="Calibri"/>
                        </a:rPr>
                        <a:t>Sra. Dora Lizbeth Diaz Flores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Servicio de Terapias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8</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Mónica Villareal Rosas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Su hijo Canalización escolar</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Sergio Olarte Sánchez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Aparatos Auxiliares Auditivos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10</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Alfonso Méndez Cardenas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Silla de Ruedas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C. Antonio de la Torre del Río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Pañales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Alfonso Martínez Alcazar</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Silla de Ruedas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Edgar Vergara López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Apoyo p. boleto de avión</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Lic. Cuauhtémoc Ibarra CNDH</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Brindar servicio para Ciegos en Biblioteca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err="1">
                          <a:solidFill>
                            <a:srgbClr val="000000"/>
                          </a:solidFill>
                          <a:latin typeface="Calibri"/>
                        </a:rPr>
                        <a:t>Particia</a:t>
                      </a:r>
                      <a:r>
                        <a:rPr lang="es-MX" sz="500" b="0" i="0" u="none" strike="noStrike" dirty="0">
                          <a:solidFill>
                            <a:srgbClr val="000000"/>
                          </a:solidFill>
                          <a:latin typeface="Calibri"/>
                        </a:rPr>
                        <a:t> </a:t>
                      </a:r>
                      <a:r>
                        <a:rPr lang="es-MX" sz="500" b="0" i="0" u="none" strike="noStrike" dirty="0" err="1">
                          <a:solidFill>
                            <a:srgbClr val="000000"/>
                          </a:solidFill>
                          <a:latin typeface="Calibri"/>
                        </a:rPr>
                        <a:t>Arzate</a:t>
                      </a:r>
                      <a:r>
                        <a:rPr lang="es-MX" sz="500" b="0" i="0" u="none" strike="noStrike" dirty="0">
                          <a:solidFill>
                            <a:srgbClr val="000000"/>
                          </a:solidFill>
                          <a:latin typeface="Calibri"/>
                        </a:rPr>
                        <a:t> Ortiz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Auxiliares Auditivos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Aquileo Arcadio </a:t>
                      </a:r>
                      <a:r>
                        <a:rPr lang="es-MX" sz="500" b="0" i="0" u="none" strike="noStrike" dirty="0" err="1">
                          <a:solidFill>
                            <a:srgbClr val="000000"/>
                          </a:solidFill>
                          <a:latin typeface="Calibri"/>
                        </a:rPr>
                        <a:t>Valdéz</a:t>
                      </a:r>
                      <a:endParaRPr lang="es-MX" sz="500" b="0" i="0" u="none" strike="noStrike" dirty="0">
                        <a:solidFill>
                          <a:srgbClr val="000000"/>
                        </a:solidFill>
                        <a:latin typeface="Calibri"/>
                      </a:endParaRP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Auxiliares Auditivos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Virginia Trejo Hernández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Donación aparatos ortopédicos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18</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CLARA LUZ SANTIN MANJARREZ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2 Concentrados de Oxigeno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19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CLARA LUZ SANTIN MANJARREZ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Sillas de Ruedas 50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20</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CLARA LUZ SANTIN MANJARREZ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100 bastores  H. Ayunt. Const. De Otzolotepec</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Carmen Sandoval </a:t>
                      </a:r>
                      <a:r>
                        <a:rPr lang="es-MX" sz="500" b="0" i="0" u="none" strike="noStrike" dirty="0" err="1">
                          <a:solidFill>
                            <a:srgbClr val="000000"/>
                          </a:solidFill>
                          <a:latin typeface="Calibri"/>
                        </a:rPr>
                        <a:t>Godines</a:t>
                      </a:r>
                      <a:endParaRPr lang="es-MX" sz="500" b="0" i="0" u="none" strike="noStrike" dirty="0">
                        <a:solidFill>
                          <a:srgbClr val="000000"/>
                        </a:solidFill>
                        <a:latin typeface="Calibri"/>
                      </a:endParaRP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Medicamentos para su hijo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SITMA Puebla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Contratos falsos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SITMA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Contratos falsos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SITMA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Contratos falsos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SITMA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Contratos falsos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SITMA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Contratos falsos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SITMA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Contratos falsos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28</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Sr. </a:t>
                      </a:r>
                      <a:r>
                        <a:rPr lang="es-MX" sz="500" b="0" i="0" u="none" strike="noStrike" dirty="0" err="1">
                          <a:solidFill>
                            <a:srgbClr val="000000"/>
                          </a:solidFill>
                          <a:latin typeface="Calibri"/>
                        </a:rPr>
                        <a:t>Randy</a:t>
                      </a:r>
                      <a:r>
                        <a:rPr lang="es-MX" sz="500" b="0" i="0" u="none" strike="noStrike" dirty="0">
                          <a:solidFill>
                            <a:srgbClr val="000000"/>
                          </a:solidFill>
                          <a:latin typeface="Calibri"/>
                        </a:rPr>
                        <a:t> Michel Lara García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Empleo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29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Ma. Fernanda Ramos-Rafael </a:t>
                      </a:r>
                      <a:r>
                        <a:rPr lang="es-MX" sz="500" b="0" i="0" u="none" strike="noStrike" dirty="0" err="1">
                          <a:solidFill>
                            <a:srgbClr val="000000"/>
                          </a:solidFill>
                          <a:latin typeface="Calibri"/>
                        </a:rPr>
                        <a:t>Cha</a:t>
                      </a:r>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Grupo de personas con discapacidad despedidas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30</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Lizbeth Gomán Hernández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Escuela de Educación Especial solicita apoyo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31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Erik Alvaro Arellano Hernánez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Empleo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32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Nazario Norberto Sanchez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Solicita Becas para Luis Alberto Camacho </a:t>
                      </a:r>
                      <a:r>
                        <a:rPr lang="es-MX" sz="500" b="0" i="0" u="none" strike="noStrike" dirty="0" err="1">
                          <a:solidFill>
                            <a:srgbClr val="000000"/>
                          </a:solidFill>
                          <a:latin typeface="Calibri"/>
                        </a:rPr>
                        <a:t>Maldon</a:t>
                      </a:r>
                      <a:r>
                        <a:rPr lang="es-MX" sz="500" b="0" i="0" u="none" strike="noStrike" dirty="0">
                          <a:solidFill>
                            <a:srgbClr val="000000"/>
                          </a:solidFill>
                          <a:latin typeface="Calibri"/>
                        </a:rPr>
                        <a:t>.</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21">
                <a:tc>
                  <a:txBody>
                    <a:bodyPr/>
                    <a:lstStyle/>
                    <a:p>
                      <a:pPr algn="r" fontAlgn="b"/>
                      <a:r>
                        <a:rPr lang="es-MX" sz="500" b="0" i="0" u="none" strike="noStrike">
                          <a:solidFill>
                            <a:srgbClr val="000000"/>
                          </a:solidFill>
                          <a:latin typeface="Calibri"/>
                        </a:rPr>
                        <a:t>33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Nazario Norberto Sanchez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solicita Beca para C. Carlos </a:t>
                      </a:r>
                      <a:r>
                        <a:rPr lang="es-MX" sz="500" b="0" i="0" u="none" strike="noStrike" dirty="0" err="1">
                          <a:solidFill>
                            <a:srgbClr val="000000"/>
                          </a:solidFill>
                          <a:latin typeface="Calibri"/>
                        </a:rPr>
                        <a:t>Riós</a:t>
                      </a:r>
                      <a:r>
                        <a:rPr lang="es-MX" sz="500" b="0" i="0" u="none" strike="noStrike" dirty="0">
                          <a:solidFill>
                            <a:srgbClr val="000000"/>
                          </a:solidFill>
                          <a:latin typeface="Calibri"/>
                        </a:rPr>
                        <a:t> </a:t>
                      </a:r>
                      <a:r>
                        <a:rPr lang="es-MX" sz="500" b="0" i="0" u="none" strike="noStrike" dirty="0" err="1">
                          <a:solidFill>
                            <a:srgbClr val="000000"/>
                          </a:solidFill>
                          <a:latin typeface="Calibri"/>
                        </a:rPr>
                        <a:t>Sanchez</a:t>
                      </a:r>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34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Lic. Vicente Quiroz Peñaloza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Solicita apoyo para Comunidades en </a:t>
                      </a:r>
                      <a:r>
                        <a:rPr lang="es-MX" sz="500" b="0" i="0" u="none" strike="noStrike" dirty="0" err="1">
                          <a:solidFill>
                            <a:srgbClr val="000000"/>
                          </a:solidFill>
                          <a:latin typeface="Calibri"/>
                        </a:rPr>
                        <a:t>Otzolotepec</a:t>
                      </a:r>
                      <a:r>
                        <a:rPr lang="es-MX" sz="500" b="0" i="0" u="none" strike="noStrike" dirty="0">
                          <a:solidFill>
                            <a:srgbClr val="000000"/>
                          </a:solidFill>
                          <a:latin typeface="Calibri"/>
                        </a:rPr>
                        <a:t> para viviendas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35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Erik Arellano Hernández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Programas de interpretación de Lenguaje de Señas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36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Fernando Ferreyra Olivares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para C. Ma. Teresa Flores Vega, </a:t>
                      </a:r>
                      <a:r>
                        <a:rPr lang="es-MX" sz="500" b="0" i="0" u="none" strike="noStrike" dirty="0" err="1">
                          <a:solidFill>
                            <a:srgbClr val="000000"/>
                          </a:solidFill>
                          <a:latin typeface="Calibri"/>
                        </a:rPr>
                        <a:t>protesis</a:t>
                      </a:r>
                      <a:r>
                        <a:rPr lang="es-MX" sz="500" b="0" i="0" u="none" strike="noStrike" dirty="0">
                          <a:solidFill>
                            <a:srgbClr val="000000"/>
                          </a:solidFill>
                          <a:latin typeface="Calibri"/>
                        </a:rPr>
                        <a:t> de rodilla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37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Sofia Vargas Sanchez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Implante Coclear</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38</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Uriel López Paredes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para C. </a:t>
                      </a:r>
                      <a:r>
                        <a:rPr lang="es-MX" sz="500" b="0" i="0" u="none" strike="noStrike" dirty="0" err="1">
                          <a:solidFill>
                            <a:srgbClr val="000000"/>
                          </a:solidFill>
                          <a:latin typeface="Calibri"/>
                        </a:rPr>
                        <a:t>Barbara</a:t>
                      </a:r>
                      <a:r>
                        <a:rPr lang="es-MX" sz="500" b="0" i="0" u="none" strike="noStrike" dirty="0">
                          <a:solidFill>
                            <a:srgbClr val="000000"/>
                          </a:solidFill>
                          <a:latin typeface="Calibri"/>
                        </a:rPr>
                        <a:t> Cendejas Ríos, </a:t>
                      </a:r>
                      <a:r>
                        <a:rPr lang="es-MX" sz="500" b="0" i="0" u="none" strike="noStrike" dirty="0" err="1">
                          <a:solidFill>
                            <a:srgbClr val="000000"/>
                          </a:solidFill>
                          <a:latin typeface="Calibri"/>
                        </a:rPr>
                        <a:t>req</a:t>
                      </a:r>
                      <a:r>
                        <a:rPr lang="es-MX" sz="500" b="0" i="0" u="none" strike="noStrike" dirty="0">
                          <a:solidFill>
                            <a:srgbClr val="000000"/>
                          </a:solidFill>
                          <a:latin typeface="Calibri"/>
                        </a:rPr>
                        <a:t>. Aparato p. </a:t>
                      </a:r>
                      <a:r>
                        <a:rPr lang="es-MX" sz="500" b="0" i="0" u="none" strike="noStrike" dirty="0" err="1">
                          <a:solidFill>
                            <a:srgbClr val="000000"/>
                          </a:solidFill>
                          <a:latin typeface="Calibri"/>
                        </a:rPr>
                        <a:t>Zap</a:t>
                      </a:r>
                      <a:r>
                        <a:rPr lang="es-MX" sz="500" b="0" i="0" u="none" strike="noStrike" dirty="0">
                          <a:solidFill>
                            <a:srgbClr val="000000"/>
                          </a:solidFill>
                          <a:latin typeface="Calibri"/>
                        </a:rPr>
                        <a:t>.</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39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Coordinadora Metropolitana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Solicita Vivienda en pagos </a:t>
                      </a:r>
                      <a:r>
                        <a:rPr lang="es-MX" sz="500" b="0" i="0" u="none" strike="noStrike" dirty="0" err="1">
                          <a:solidFill>
                            <a:srgbClr val="000000"/>
                          </a:solidFill>
                          <a:latin typeface="Calibri"/>
                        </a:rPr>
                        <a:t>comodos</a:t>
                      </a:r>
                      <a:r>
                        <a:rPr lang="es-MX" sz="500" b="0" i="0" u="none" strike="noStrike" dirty="0">
                          <a:solidFill>
                            <a:srgbClr val="000000"/>
                          </a:solidFill>
                          <a:latin typeface="Calibri"/>
                        </a:rPr>
                        <a:t>.</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40</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Carlos A. Peyro Arenas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Solicita Computadora </a:t>
                      </a:r>
                      <a:r>
                        <a:rPr lang="es-MX" sz="500" b="0" i="0" u="none" strike="noStrike" dirty="0" err="1">
                          <a:solidFill>
                            <a:srgbClr val="000000"/>
                          </a:solidFill>
                          <a:latin typeface="Calibri"/>
                        </a:rPr>
                        <a:t>Lap</a:t>
                      </a:r>
                      <a:r>
                        <a:rPr lang="es-MX" sz="500" b="0" i="0" u="none" strike="noStrike" dirty="0">
                          <a:solidFill>
                            <a:srgbClr val="000000"/>
                          </a:solidFill>
                          <a:latin typeface="Calibri"/>
                        </a:rPr>
                        <a:t> Top</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161">
                <a:tc>
                  <a:txBody>
                    <a:bodyPr/>
                    <a:lstStyle/>
                    <a:p>
                      <a:pPr algn="r" fontAlgn="b"/>
                      <a:r>
                        <a:rPr lang="es-MX" sz="500" b="0" i="0" u="none" strike="noStrike">
                          <a:solidFill>
                            <a:srgbClr val="000000"/>
                          </a:solidFill>
                          <a:latin typeface="Calibri"/>
                        </a:rPr>
                        <a:t>41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500" b="0" i="0" u="none" strike="noStrike">
                          <a:solidFill>
                            <a:srgbClr val="000000"/>
                          </a:solidFill>
                          <a:latin typeface="Calibri"/>
                        </a:rPr>
                        <a:t>Sr. Jorge Pedro Escutia Cabrera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Desalojo de predio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638">
                <a:tc>
                  <a:txBody>
                    <a:bodyPr/>
                    <a:lstStyle/>
                    <a:p>
                      <a:pPr algn="r" fontAlgn="b"/>
                      <a:r>
                        <a:rPr lang="es-MX" sz="500" b="0" i="0" u="none" strike="noStrike">
                          <a:solidFill>
                            <a:srgbClr val="000000"/>
                          </a:solidFill>
                          <a:latin typeface="Calibri"/>
                        </a:rPr>
                        <a:t>42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Karina Cortés  Moreno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Representantes de la Asamblea Nacional de Adultos mayores gestiones de </a:t>
                      </a:r>
                      <a:r>
                        <a:rPr lang="es-MX" sz="500" b="0" i="0" u="none" strike="noStrike" dirty="0" err="1">
                          <a:solidFill>
                            <a:srgbClr val="000000"/>
                          </a:solidFill>
                          <a:latin typeface="Calibri"/>
                        </a:rPr>
                        <a:t>Exbraceros</a:t>
                      </a:r>
                      <a:endParaRPr lang="es-MX" sz="500" b="0" i="0" u="none" strike="noStrike" dirty="0">
                        <a:solidFill>
                          <a:srgbClr val="000000"/>
                        </a:solidFill>
                        <a:latin typeface="Calibri"/>
                      </a:endParaRP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43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Delia Guerrero Coronado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10 andaderas, 1 silla especial, 8 sillas de ruedas, 2 bastones, 1 bastón con sensor, 1 carro </a:t>
                      </a:r>
                      <a:r>
                        <a:rPr lang="es-MX" sz="500" b="0" i="0" u="none" strike="noStrike" dirty="0" err="1">
                          <a:solidFill>
                            <a:srgbClr val="000000"/>
                          </a:solidFill>
                          <a:latin typeface="Calibri"/>
                        </a:rPr>
                        <a:t>electrico</a:t>
                      </a:r>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44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Victor Caliz Gómez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Solicitan pago de una renta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45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Sabino Bautista Concepción</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Para C. Adriana Hernández Bautista apoyo para Cirugía de Corazón</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46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Luis Alberto Camacho Maldonado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err="1">
                          <a:solidFill>
                            <a:srgbClr val="000000"/>
                          </a:solidFill>
                          <a:latin typeface="Calibri"/>
                        </a:rPr>
                        <a:t>Insuficienca</a:t>
                      </a:r>
                      <a:r>
                        <a:rPr lang="es-MX" sz="500" b="0" i="0" u="none" strike="noStrike" dirty="0">
                          <a:solidFill>
                            <a:srgbClr val="000000"/>
                          </a:solidFill>
                          <a:latin typeface="Calibri"/>
                        </a:rPr>
                        <a:t> Renal Crónica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47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Jaime Palencia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Hospital Nacional de Neurología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638">
                <a:tc>
                  <a:txBody>
                    <a:bodyPr/>
                    <a:lstStyle/>
                    <a:p>
                      <a:pPr algn="r" fontAlgn="b"/>
                      <a:r>
                        <a:rPr lang="es-MX" sz="500" b="0" i="0" u="none" strike="noStrike">
                          <a:solidFill>
                            <a:srgbClr val="000000"/>
                          </a:solidFill>
                          <a:latin typeface="Calibri"/>
                        </a:rPr>
                        <a:t>48</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500" b="0" i="0" u="none" strike="noStrike">
                          <a:solidFill>
                            <a:srgbClr val="000000"/>
                          </a:solidFill>
                          <a:latin typeface="Calibri"/>
                        </a:rPr>
                        <a:t>Leonor Gómez Otegui Téc. Morelos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para Sr. Fidel González Araujo, silla de ruedas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49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Fernando Ferreyra Olivares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para C. </a:t>
                      </a:r>
                      <a:r>
                        <a:rPr lang="es-MX" sz="500" b="0" i="0" u="none" strike="noStrike" dirty="0" err="1">
                          <a:solidFill>
                            <a:srgbClr val="000000"/>
                          </a:solidFill>
                          <a:latin typeface="Calibri"/>
                        </a:rPr>
                        <a:t>Liboria</a:t>
                      </a:r>
                      <a:r>
                        <a:rPr lang="es-MX" sz="500" b="0" i="0" u="none" strike="noStrike" dirty="0">
                          <a:solidFill>
                            <a:srgbClr val="000000"/>
                          </a:solidFill>
                          <a:latin typeface="Calibri"/>
                        </a:rPr>
                        <a:t> García Platas, prótesis tipo </a:t>
                      </a:r>
                      <a:r>
                        <a:rPr lang="es-MX" sz="500" b="0" i="0" u="none" strike="noStrike" dirty="0" err="1">
                          <a:solidFill>
                            <a:srgbClr val="000000"/>
                          </a:solidFill>
                          <a:latin typeface="Calibri"/>
                        </a:rPr>
                        <a:t>muller</a:t>
                      </a:r>
                      <a:endParaRPr lang="es-MX" sz="500" b="0" i="0" u="none" strike="noStrike" dirty="0">
                        <a:solidFill>
                          <a:srgbClr val="000000"/>
                        </a:solidFill>
                        <a:latin typeface="Calibri"/>
                      </a:endParaRP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50</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Srita. Gloria Fern. Barreras Arenas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Llegar a un acuerdo pago Colegiatura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Club de Leones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500" b="0" i="0" u="none" strike="noStrike">
                          <a:solidFill>
                            <a:srgbClr val="000000"/>
                          </a:solidFill>
                          <a:latin typeface="Calibri"/>
                        </a:rPr>
                        <a:t>Invita Jornada de Lentes gratis.  400 pers. Aprox.</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Lic. Jorge Rafful Sec. Téc. Camp.</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Solicita medicamentos para su hijo. Faltan doc.</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Sra. Ma. Del Carmen de Jesús García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Donación de Auxiliares Auditivos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Bio. Alberto Ruíz de la Peña.  Sec.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Téc. Solicita una Muletas.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Bio. Alberto Ruíz de la Peña.  Sec.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Aparato Auditivo C. Yolanda Torres Pineda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56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Saúl Pineda Peñaloza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Requieren una Plaza de Confianza en Contrato IMSS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57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Angel Cruz Elizalde</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Requieren una Plaza de Confianza en Contrato IMSS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58</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Delia Guerrero Coronado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Sra. Adalberta Carranza Medina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1 Silla de ruedas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59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Agustín Araujo Villeda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 andadera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60</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Omar Gómez Trejo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 bastón para invidentes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61</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Claro Martínez Hernández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 Silla de ruedas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62</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Camilo Hervert Acuña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 Silla de ruedas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María del Consuelo Hernández U</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 Silla de ruedas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64</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Sr. Juan Olguín Villeda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1 Silla de ruedas</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65</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Dip. Gerardo Fernandez Noroña</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Aparato Auxiliar auditivo</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r" fontAlgn="b"/>
                      <a:r>
                        <a:rPr lang="es-MX" sz="500" b="0" i="0" u="none" strike="noStrike">
                          <a:solidFill>
                            <a:srgbClr val="000000"/>
                          </a:solidFill>
                          <a:latin typeface="Calibri"/>
                        </a:rPr>
                        <a:t>66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Dip. Nazario Norberto Sánchez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Tarjeta Pensión Alimentaria Sra. Andrea </a:t>
                      </a:r>
                      <a:r>
                        <a:rPr lang="es-MX" sz="500" b="0" i="0" u="none" strike="noStrike" dirty="0" err="1">
                          <a:solidFill>
                            <a:srgbClr val="000000"/>
                          </a:solidFill>
                          <a:latin typeface="Calibri"/>
                        </a:rPr>
                        <a:t>Carbajar</a:t>
                      </a:r>
                      <a:endParaRPr lang="es-MX" sz="500" b="0" i="0" u="none" strike="noStrike" dirty="0">
                        <a:solidFill>
                          <a:srgbClr val="000000"/>
                        </a:solidFill>
                        <a:latin typeface="Calibri"/>
                      </a:endParaRP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41">
                <a:tc>
                  <a:txBody>
                    <a:bodyPr/>
                    <a:lstStyle/>
                    <a:p>
                      <a:pPr algn="r" fontAlgn="b"/>
                      <a:r>
                        <a:rPr lang="es-MX" sz="500" b="0" i="0" u="none" strike="noStrike">
                          <a:solidFill>
                            <a:srgbClr val="000000"/>
                          </a:solidFill>
                          <a:latin typeface="Calibri"/>
                        </a:rPr>
                        <a:t>67</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Dip. Jesús Ma. Rodríguez Hdez.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err="1">
                          <a:solidFill>
                            <a:srgbClr val="000000"/>
                          </a:solidFill>
                          <a:latin typeface="Calibri"/>
                        </a:rPr>
                        <a:t>Srita</a:t>
                      </a:r>
                      <a:r>
                        <a:rPr lang="es-MX" sz="500" b="0" i="0" u="none" strike="noStrike" dirty="0">
                          <a:solidFill>
                            <a:srgbClr val="000000"/>
                          </a:solidFill>
                          <a:latin typeface="Calibri"/>
                        </a:rPr>
                        <a:t>. Erika </a:t>
                      </a:r>
                      <a:r>
                        <a:rPr lang="es-MX" sz="500" b="0" i="0" u="none" strike="noStrike" dirty="0" err="1">
                          <a:solidFill>
                            <a:srgbClr val="000000"/>
                          </a:solidFill>
                          <a:latin typeface="Calibri"/>
                        </a:rPr>
                        <a:t>Galvan</a:t>
                      </a:r>
                      <a:r>
                        <a:rPr lang="es-MX" sz="500" b="0" i="0" u="none" strike="noStrike" dirty="0">
                          <a:solidFill>
                            <a:srgbClr val="000000"/>
                          </a:solidFill>
                          <a:latin typeface="Calibri"/>
                        </a:rPr>
                        <a:t> </a:t>
                      </a:r>
                      <a:r>
                        <a:rPr lang="es-MX" sz="500" b="0" i="0" u="none" strike="noStrike" dirty="0" err="1">
                          <a:solidFill>
                            <a:srgbClr val="000000"/>
                          </a:solidFill>
                          <a:latin typeface="Calibri"/>
                        </a:rPr>
                        <a:t>Vilchis</a:t>
                      </a:r>
                      <a:r>
                        <a:rPr lang="es-MX" sz="500" b="0" i="0" u="none" strike="noStrike" dirty="0">
                          <a:solidFill>
                            <a:srgbClr val="000000"/>
                          </a:solidFill>
                          <a:latin typeface="Calibri"/>
                        </a:rPr>
                        <a:t>, Laura Berenice </a:t>
                      </a:r>
                      <a:r>
                        <a:rPr lang="es-MX" sz="500" b="0" i="0" u="none" strike="noStrike" dirty="0" err="1">
                          <a:solidFill>
                            <a:srgbClr val="000000"/>
                          </a:solidFill>
                          <a:latin typeface="Calibri"/>
                        </a:rPr>
                        <a:t>Galvan</a:t>
                      </a:r>
                      <a:r>
                        <a:rPr lang="es-MX" sz="500" b="0" i="0" u="none" strike="noStrike" dirty="0">
                          <a:solidFill>
                            <a:srgbClr val="000000"/>
                          </a:solidFill>
                          <a:latin typeface="Calibri"/>
                        </a:rPr>
                        <a:t>,  atención, </a:t>
                      </a:r>
                      <a:r>
                        <a:rPr lang="es-MX" sz="500" b="0" i="0" u="none" strike="noStrike" dirty="0" err="1">
                          <a:solidFill>
                            <a:srgbClr val="000000"/>
                          </a:solidFill>
                          <a:latin typeface="Calibri"/>
                        </a:rPr>
                        <a:t>Sindome</a:t>
                      </a:r>
                      <a:r>
                        <a:rPr lang="es-MX" sz="500" b="0" i="0" u="none" strike="noStrike" dirty="0">
                          <a:solidFill>
                            <a:srgbClr val="000000"/>
                          </a:solidFill>
                          <a:latin typeface="Calibri"/>
                        </a:rPr>
                        <a:t> y deficiencia mental</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latin typeface="Calibri"/>
                        </a:rPr>
                        <a:t>Sr Carlos Alej.  Saucedo Rodríguez</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Demandado injustamente</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23">
                <a:tc>
                  <a:txBody>
                    <a:bodyPr/>
                    <a:lstStyle/>
                    <a:p>
                      <a:pPr algn="l" fontAlgn="b"/>
                      <a:r>
                        <a:rPr lang="es-MX" sz="500" b="0" i="0" u="none" strike="noStrike">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Total:  19</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latin typeface="Calibri"/>
                        </a:rPr>
                        <a:t>Total :  16</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latin typeface="Calibri"/>
                        </a:rPr>
                        <a:t>Total:   23</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2376" marR="2376" marT="2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14" name="13 Objeto"/>
          <p:cNvGraphicFramePr>
            <a:graphicFrameLocks noChangeAspect="1"/>
          </p:cNvGraphicFramePr>
          <p:nvPr/>
        </p:nvGraphicFramePr>
        <p:xfrm>
          <a:off x="1552575" y="263526"/>
          <a:ext cx="6413500" cy="5711825"/>
        </p:xfrm>
        <a:graphic>
          <a:graphicData uri="http://schemas.openxmlformats.org/presentationml/2006/ole">
            <p:oleObj spid="_x0000_s1033" name="Documento" r:id="rId3" imgW="6616582" imgH="5880953" progId="Word.Document.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7" name="6 Objeto"/>
          <p:cNvGraphicFramePr>
            <a:graphicFrameLocks noChangeAspect="1"/>
          </p:cNvGraphicFramePr>
          <p:nvPr/>
        </p:nvGraphicFramePr>
        <p:xfrm>
          <a:off x="1522413" y="1397001"/>
          <a:ext cx="6100763" cy="4062413"/>
        </p:xfrm>
        <a:graphic>
          <a:graphicData uri="http://schemas.openxmlformats.org/presentationml/2006/ole">
            <p:oleObj spid="_x0000_s55300" name="Documento" r:id="rId3" imgW="6101065" imgH="4063040" progId="Word.Document.12">
              <p:embed/>
            </p:oleObj>
          </a:graphicData>
        </a:graphic>
      </p:graphicFrame>
      <p:graphicFrame>
        <p:nvGraphicFramePr>
          <p:cNvPr id="9" name="8 Objeto"/>
          <p:cNvGraphicFramePr>
            <a:graphicFrameLocks noChangeAspect="1"/>
          </p:cNvGraphicFramePr>
          <p:nvPr/>
        </p:nvGraphicFramePr>
        <p:xfrm>
          <a:off x="2054226" y="434976"/>
          <a:ext cx="5286375" cy="5988050"/>
        </p:xfrm>
        <a:graphic>
          <a:graphicData uri="http://schemas.openxmlformats.org/presentationml/2006/ole">
            <p:oleObj spid="_x0000_s55302" name="Documento" r:id="rId4" imgW="6616582" imgH="7463843" progId="Word.Document.12">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Objeto"/>
          <p:cNvGraphicFramePr>
            <a:graphicFrameLocks noChangeAspect="1"/>
          </p:cNvGraphicFramePr>
          <p:nvPr/>
        </p:nvGraphicFramePr>
        <p:xfrm>
          <a:off x="1426991" y="1091865"/>
          <a:ext cx="6704184" cy="4674270"/>
        </p:xfrm>
        <a:graphic>
          <a:graphicData uri="http://schemas.openxmlformats.org/presentationml/2006/ole">
            <p:oleObj spid="_x0000_s57346" name="Documento" r:id="rId3" imgW="6616582" imgH="4612625" progId="Word.Document.12">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Objeto"/>
          <p:cNvGraphicFramePr>
            <a:graphicFrameLocks noChangeAspect="1"/>
          </p:cNvGraphicFramePr>
          <p:nvPr/>
        </p:nvGraphicFramePr>
        <p:xfrm>
          <a:off x="1514475" y="1257300"/>
          <a:ext cx="6467475" cy="4324350"/>
        </p:xfrm>
        <a:graphic>
          <a:graphicData uri="http://schemas.openxmlformats.org/presentationml/2006/ole">
            <p:oleObj spid="_x0000_s58370" name="Documento" r:id="rId3" imgW="6616582" imgH="4412154" progId="Word.Document.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309321"/>
            <a:ext cx="9144000" cy="3571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t>INFORME SEMESTRAL DE ACTIVIDADES</a:t>
            </a:r>
            <a:endParaRPr lang="es-MX" dirty="0"/>
          </a:p>
        </p:txBody>
      </p:sp>
      <p:graphicFrame>
        <p:nvGraphicFramePr>
          <p:cNvPr id="3" name="2 Objeto"/>
          <p:cNvGraphicFramePr>
            <a:graphicFrameLocks noChangeAspect="1"/>
          </p:cNvGraphicFramePr>
          <p:nvPr/>
        </p:nvGraphicFramePr>
        <p:xfrm>
          <a:off x="1476375" y="752475"/>
          <a:ext cx="6334125" cy="5343525"/>
        </p:xfrm>
        <a:graphic>
          <a:graphicData uri="http://schemas.openxmlformats.org/presentationml/2006/ole">
            <p:oleObj spid="_x0000_s59394" name="Documento" r:id="rId3" imgW="6616582" imgH="5564231" progId="Word.Document.12">
              <p:embed/>
            </p:oleObj>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2618</TotalTime>
  <Words>4779</Words>
  <Application>Microsoft Office PowerPoint</Application>
  <PresentationFormat>Presentación en pantalla (4:3)</PresentationFormat>
  <Paragraphs>814</Paragraphs>
  <Slides>41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omar</cp:lastModifiedBy>
  <cp:revision>141</cp:revision>
  <dcterms:created xsi:type="dcterms:W3CDTF">2010-08-26T22:08:08Z</dcterms:created>
  <dcterms:modified xsi:type="dcterms:W3CDTF">2012-05-31T20:33:04Z</dcterms:modified>
</cp:coreProperties>
</file>